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3" r:id="rId3"/>
    <p:sldId id="268" r:id="rId4"/>
    <p:sldId id="260" r:id="rId5"/>
    <p:sldId id="265" r:id="rId6"/>
    <p:sldId id="267" r:id="rId7"/>
    <p:sldId id="269" r:id="rId8"/>
    <p:sldId id="275" r:id="rId9"/>
    <p:sldId id="281" r:id="rId10"/>
    <p:sldId id="282" r:id="rId11"/>
    <p:sldId id="287" r:id="rId12"/>
    <p:sldId id="286" r:id="rId13"/>
  </p:sldIdLst>
  <p:sldSz cx="18288000" cy="10287000"/>
  <p:notesSz cx="6858000" cy="9144000"/>
  <p:embeddedFontLst>
    <p:embeddedFont>
      <p:font typeface="Arial Black" panose="020B0A04020102020204" pitchFamily="34" charset="0"/>
      <p:bold r:id="rId15"/>
    </p:embeddedFont>
    <p:embeddedFont>
      <p:font typeface="Calibri" panose="020F0502020204030204" pitchFamily="34" charset="0"/>
      <p:regular r:id="rId16"/>
      <p:bold r:id="rId17"/>
      <p:italic r:id="rId18"/>
      <p:boldItalic r:id="rId19"/>
    </p:embeddedFont>
    <p:embeddedFont>
      <p:font typeface="Nourd" panose="020B0604020202020204" charset="0"/>
      <p:regular r:id="rId20"/>
    </p:embeddedFont>
    <p:embeddedFont>
      <p:font typeface="Nourd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F1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165" autoAdjust="0"/>
  </p:normalViewPr>
  <p:slideViewPr>
    <p:cSldViewPr>
      <p:cViewPr varScale="1">
        <p:scale>
          <a:sx n="55" d="100"/>
          <a:sy n="55" d="100"/>
        </p:scale>
        <p:origin x="65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CE36C-7A55-47A0-9AC7-D4B8248377BD}" type="datetimeFigureOut">
              <a:rPr lang="en-IN" smtClean="0"/>
              <a:t>15-10-2024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E90AF-D63B-41B3-9F48-F961641E1F7D}" type="slidenum">
              <a:rPr lang="en-IN" smtClean="0"/>
              <a:t>‹#›</a:t>
            </a:fld>
            <a:endParaRPr lang="en-IN" dirty="0"/>
          </a:p>
        </p:txBody>
      </p:sp>
    </p:spTree>
    <p:extLst>
      <p:ext uri="{BB962C8B-B14F-4D97-AF65-F5344CB8AC3E}">
        <p14:creationId xmlns:p14="http://schemas.microsoft.com/office/powerpoint/2010/main" val="375546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AE90AF-D63B-41B3-9F48-F961641E1F7D}" type="slidenum">
              <a:rPr lang="en-IN" smtClean="0"/>
              <a:t>9</a:t>
            </a:fld>
            <a:endParaRPr lang="en-IN" dirty="0"/>
          </a:p>
        </p:txBody>
      </p:sp>
    </p:spTree>
    <p:extLst>
      <p:ext uri="{BB962C8B-B14F-4D97-AF65-F5344CB8AC3E}">
        <p14:creationId xmlns:p14="http://schemas.microsoft.com/office/powerpoint/2010/main" val="8562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35.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6.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2.sv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sp>
        <p:nvSpPr>
          <p:cNvPr id="2" name="Freeform 2"/>
          <p:cNvSpPr/>
          <p:nvPr/>
        </p:nvSpPr>
        <p:spPr>
          <a:xfrm rot="-5400000" flipH="1">
            <a:off x="5914286" y="130949"/>
            <a:ext cx="16671768" cy="9377870"/>
          </a:xfrm>
          <a:custGeom>
            <a:avLst/>
            <a:gdLst/>
            <a:ahLst/>
            <a:cxnLst/>
            <a:rect l="l" t="t" r="r" b="b"/>
            <a:pathLst>
              <a:path w="16671768" h="9377870">
                <a:moveTo>
                  <a:pt x="16671768" y="0"/>
                </a:moveTo>
                <a:lnTo>
                  <a:pt x="0" y="0"/>
                </a:lnTo>
                <a:lnTo>
                  <a:pt x="0" y="9377870"/>
                </a:lnTo>
                <a:lnTo>
                  <a:pt x="16671768" y="9377870"/>
                </a:lnTo>
                <a:lnTo>
                  <a:pt x="1667176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762762" y="0"/>
            <a:ext cx="12714270" cy="10287000"/>
          </a:xfrm>
          <a:custGeom>
            <a:avLst/>
            <a:gdLst/>
            <a:ahLst/>
            <a:cxnLst/>
            <a:rect l="l" t="t" r="r" b="b"/>
            <a:pathLst>
              <a:path w="12714270" h="10287000">
                <a:moveTo>
                  <a:pt x="12714269" y="0"/>
                </a:moveTo>
                <a:lnTo>
                  <a:pt x="0" y="0"/>
                </a:lnTo>
                <a:lnTo>
                  <a:pt x="0" y="10287000"/>
                </a:lnTo>
                <a:lnTo>
                  <a:pt x="12714269" y="10287000"/>
                </a:lnTo>
                <a:lnTo>
                  <a:pt x="127142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250170" y="6934511"/>
            <a:ext cx="8850759" cy="8850759"/>
          </a:xfrm>
          <a:custGeom>
            <a:avLst/>
            <a:gdLst/>
            <a:ahLst/>
            <a:cxnLst/>
            <a:rect l="l" t="t" r="r" b="b"/>
            <a:pathLst>
              <a:path w="8850759" h="8850759">
                <a:moveTo>
                  <a:pt x="0" y="0"/>
                </a:moveTo>
                <a:lnTo>
                  <a:pt x="8850760" y="0"/>
                </a:lnTo>
                <a:lnTo>
                  <a:pt x="8850760" y="8850760"/>
                </a:lnTo>
                <a:lnTo>
                  <a:pt x="0" y="8850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9561235" y="1079286"/>
            <a:ext cx="8128428" cy="80266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FAF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dirty="0"/>
            </a:p>
          </p:txBody>
        </p:sp>
      </p:grpSp>
      <p:sp>
        <p:nvSpPr>
          <p:cNvPr id="10" name="TextBox 10"/>
          <p:cNvSpPr txBox="1"/>
          <p:nvPr/>
        </p:nvSpPr>
        <p:spPr>
          <a:xfrm>
            <a:off x="-463135" y="1142405"/>
            <a:ext cx="10341739" cy="4001095"/>
          </a:xfrm>
          <a:prstGeom prst="rect">
            <a:avLst/>
          </a:prstGeom>
        </p:spPr>
        <p:txBody>
          <a:bodyPr wrap="square" lIns="0" tIns="0" rIns="0" bIns="0" rtlCol="0" anchor="t">
            <a:spAutoFit/>
          </a:bodyPr>
          <a:lstStyle/>
          <a:p>
            <a:pPr algn="ctr"/>
            <a:r>
              <a:rPr lang="en-US" sz="12500" b="1">
                <a:solidFill>
                  <a:srgbClr val="FFFFFF"/>
                </a:solidFill>
                <a:latin typeface="Nourd"/>
                <a:ea typeface="Nourd"/>
                <a:cs typeface="Nourd"/>
                <a:sym typeface="Nourd"/>
              </a:rPr>
              <a:t>Hospital</a:t>
            </a:r>
            <a:r>
              <a:rPr lang="en-US" sz="13000" b="1">
                <a:solidFill>
                  <a:srgbClr val="FFFFFF"/>
                </a:solidFill>
                <a:latin typeface="Nourd"/>
                <a:ea typeface="Nourd"/>
                <a:cs typeface="Nourd"/>
                <a:sym typeface="Nourd"/>
              </a:rPr>
              <a:t>Data</a:t>
            </a:r>
            <a:r>
              <a:rPr lang="en-US" sz="13000" b="1" dirty="0">
                <a:solidFill>
                  <a:srgbClr val="FFFFFF"/>
                </a:solidFill>
                <a:latin typeface="Nourd"/>
                <a:ea typeface="Nourd"/>
                <a:cs typeface="Nourd"/>
                <a:sym typeface="Nourd"/>
              </a:rPr>
              <a:t> Analysis</a:t>
            </a:r>
          </a:p>
        </p:txBody>
      </p:sp>
      <p:pic>
        <p:nvPicPr>
          <p:cNvPr id="17" name="Picture 16">
            <a:extLst>
              <a:ext uri="{FF2B5EF4-FFF2-40B4-BE49-F238E27FC236}">
                <a16:creationId xmlns:a16="http://schemas.microsoft.com/office/drawing/2014/main" id="{5C3D44D7-4EC3-4CE7-806B-DE43DD9A24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78604" y="1669739"/>
            <a:ext cx="7493690" cy="68457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7224BD84-5FA8-4F5B-832E-DB6A587F1E81}"/>
              </a:ext>
            </a:extLst>
          </p:cNvPr>
          <p:cNvSpPr txBox="1"/>
          <p:nvPr/>
        </p:nvSpPr>
        <p:spPr>
          <a:xfrm rot="10800000" flipV="1">
            <a:off x="374698" y="5535543"/>
            <a:ext cx="6817211" cy="707886"/>
          </a:xfrm>
          <a:prstGeom prst="rect">
            <a:avLst/>
          </a:prstGeom>
          <a:noFill/>
        </p:spPr>
        <p:txBody>
          <a:bodyPr wrap="square" rtlCol="0">
            <a:spAutoFit/>
          </a:bodyPr>
          <a:lstStyle/>
          <a:p>
            <a:pPr algn="ctr"/>
            <a:r>
              <a:rPr lang="en-IN" sz="4000" dirty="0">
                <a:solidFill>
                  <a:schemeClr val="bg1"/>
                </a:solidFill>
                <a:latin typeface="Times New Roman" panose="02020603050405020304" pitchFamily="18" charset="0"/>
                <a:cs typeface="Times New Roman" panose="02020603050405020304" pitchFamily="18" charset="0"/>
              </a:rPr>
              <a:t>Submitted by :Dipali V Agrawal</a:t>
            </a:r>
          </a:p>
        </p:txBody>
      </p:sp>
      <p:sp>
        <p:nvSpPr>
          <p:cNvPr id="19" name="TextBox 18">
            <a:extLst>
              <a:ext uri="{FF2B5EF4-FFF2-40B4-BE49-F238E27FC236}">
                <a16:creationId xmlns:a16="http://schemas.microsoft.com/office/drawing/2014/main" id="{08C9E32C-B66F-427E-BF00-92F26DB43D13}"/>
              </a:ext>
            </a:extLst>
          </p:cNvPr>
          <p:cNvSpPr txBox="1"/>
          <p:nvPr/>
        </p:nvSpPr>
        <p:spPr>
          <a:xfrm rot="10800000" flipV="1">
            <a:off x="-124877" y="6055244"/>
            <a:ext cx="6817211" cy="707886"/>
          </a:xfrm>
          <a:prstGeom prst="rect">
            <a:avLst/>
          </a:prstGeom>
          <a:noFill/>
        </p:spPr>
        <p:txBody>
          <a:bodyPr wrap="square" rtlCol="0">
            <a:spAutoFit/>
          </a:bodyPr>
          <a:lstStyle/>
          <a:p>
            <a:pPr algn="ctr"/>
            <a:r>
              <a:rPr lang="en-IN" sz="4000" dirty="0">
                <a:solidFill>
                  <a:schemeClr val="bg1"/>
                </a:solidFill>
                <a:latin typeface="Times New Roman" panose="02020603050405020304" pitchFamily="18" charset="0"/>
                <a:cs typeface="Times New Roman" panose="02020603050405020304" pitchFamily="18" charset="0"/>
              </a:rPr>
              <a:t>Guided by :Sumit Sir</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flipH="1">
            <a:off x="7067409" y="23812"/>
            <a:ext cx="11220591" cy="10282238"/>
          </a:xfrm>
          <a:custGeom>
            <a:avLst/>
            <a:gdLst/>
            <a:ahLst/>
            <a:cxnLst/>
            <a:rect l="l" t="t" r="r" b="b"/>
            <a:pathLst>
              <a:path w="10731554" h="10731554">
                <a:moveTo>
                  <a:pt x="10731554" y="0"/>
                </a:moveTo>
                <a:lnTo>
                  <a:pt x="0" y="0"/>
                </a:lnTo>
                <a:lnTo>
                  <a:pt x="0" y="10731554"/>
                </a:lnTo>
                <a:lnTo>
                  <a:pt x="10731554" y="10731554"/>
                </a:lnTo>
                <a:lnTo>
                  <a:pt x="1073155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TextBox 5"/>
          <p:cNvSpPr txBox="1"/>
          <p:nvPr/>
        </p:nvSpPr>
        <p:spPr>
          <a:xfrm>
            <a:off x="7387502" y="6216327"/>
            <a:ext cx="4288558" cy="552450"/>
          </a:xfrm>
          <a:prstGeom prst="rect">
            <a:avLst/>
          </a:prstGeom>
        </p:spPr>
        <p:txBody>
          <a:bodyPr lIns="0" tIns="0" rIns="0" bIns="0" rtlCol="0" anchor="t">
            <a:spAutoFit/>
          </a:bodyPr>
          <a:lstStyle/>
          <a:p>
            <a:pPr marL="0" lvl="0" indent="0" algn="r">
              <a:lnSpc>
                <a:spcPts val="4319"/>
              </a:lnSpc>
              <a:spcBef>
                <a:spcPct val="0"/>
              </a:spcBef>
            </a:pPr>
            <a:endParaRPr lang="en-US" sz="3599" b="1" spc="179" dirty="0">
              <a:solidFill>
                <a:srgbClr val="FFFFFF"/>
              </a:solidFill>
              <a:latin typeface="Nourd Bold"/>
              <a:ea typeface="Nourd Bold"/>
              <a:cs typeface="Nourd Bold"/>
              <a:sym typeface="Nourd Bold"/>
            </a:endParaRPr>
          </a:p>
        </p:txBody>
      </p:sp>
      <p:sp>
        <p:nvSpPr>
          <p:cNvPr id="40" name="TextBox 40"/>
          <p:cNvSpPr txBox="1"/>
          <p:nvPr/>
        </p:nvSpPr>
        <p:spPr>
          <a:xfrm>
            <a:off x="2811470" y="569178"/>
            <a:ext cx="12665059" cy="1231106"/>
          </a:xfrm>
          <a:prstGeom prst="rect">
            <a:avLst/>
          </a:prstGeom>
        </p:spPr>
        <p:txBody>
          <a:bodyPr wrap="square" lIns="0" tIns="0" rIns="0" bIns="0" rtlCol="0" anchor="ctr">
            <a:spAutoFit/>
          </a:bodyPr>
          <a:lstStyle/>
          <a:p>
            <a:pPr marL="0" lvl="0" indent="0" algn="ctr">
              <a:lnSpc>
                <a:spcPts val="9600"/>
              </a:lnSpc>
              <a:spcBef>
                <a:spcPct val="0"/>
              </a:spcBef>
            </a:pPr>
            <a:r>
              <a:rPr lang="en-US" sz="80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Hospital</a:t>
            </a:r>
            <a:r>
              <a:rPr lang="en-US" sz="8000" u="none" dirty="0">
                <a:solidFill>
                  <a:srgbClr val="18BBCB"/>
                </a:solidFill>
                <a:latin typeface="Nourd"/>
                <a:ea typeface="Nourd"/>
                <a:cs typeface="Nourd"/>
                <a:sym typeface="Nourd"/>
              </a:rPr>
              <a:t> </a:t>
            </a:r>
            <a:r>
              <a:rPr lang="en-US" sz="80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Data</a:t>
            </a:r>
            <a:r>
              <a:rPr lang="en-US" sz="8000" u="none" dirty="0">
                <a:solidFill>
                  <a:srgbClr val="18BBCB"/>
                </a:solidFill>
                <a:latin typeface="Nourd"/>
                <a:ea typeface="Nourd"/>
                <a:cs typeface="Nourd"/>
                <a:sym typeface="Nourd"/>
              </a:rPr>
              <a:t> </a:t>
            </a:r>
            <a:r>
              <a:rPr lang="en-US" sz="80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Tree</a:t>
            </a:r>
          </a:p>
        </p:txBody>
      </p:sp>
      <p:pic>
        <p:nvPicPr>
          <p:cNvPr id="48" name="Picture 47">
            <a:extLst>
              <a:ext uri="{FF2B5EF4-FFF2-40B4-BE49-F238E27FC236}">
                <a16:creationId xmlns:a16="http://schemas.microsoft.com/office/drawing/2014/main" id="{350FC02B-39ED-429C-A293-83FAF1B6E1B0}"/>
              </a:ext>
            </a:extLst>
          </p:cNvPr>
          <p:cNvPicPr>
            <a:picLocks noChangeAspect="1"/>
          </p:cNvPicPr>
          <p:nvPr/>
        </p:nvPicPr>
        <p:blipFill rotWithShape="1">
          <a:blip r:embed="rId5">
            <a:extLst>
              <a:ext uri="{28A0092B-C50C-407E-A947-70E740481C1C}">
                <a14:useLocalDpi xmlns:a14="http://schemas.microsoft.com/office/drawing/2010/main" val="0"/>
              </a:ext>
            </a:extLst>
          </a:blip>
          <a:srcRect r="867"/>
          <a:stretch/>
        </p:blipFill>
        <p:spPr>
          <a:xfrm>
            <a:off x="228600" y="2552700"/>
            <a:ext cx="11295060" cy="738183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TextBox 6">
            <a:extLst>
              <a:ext uri="{FF2B5EF4-FFF2-40B4-BE49-F238E27FC236}">
                <a16:creationId xmlns:a16="http://schemas.microsoft.com/office/drawing/2014/main" id="{46DDE97B-B297-49DB-8C00-AEA3F9FC69F2}"/>
              </a:ext>
            </a:extLst>
          </p:cNvPr>
          <p:cNvSpPr txBox="1"/>
          <p:nvPr/>
        </p:nvSpPr>
        <p:spPr>
          <a:xfrm>
            <a:off x="11996154" y="3390900"/>
            <a:ext cx="5805512" cy="4708981"/>
          </a:xfrm>
          <a:prstGeom prst="rect">
            <a:avLst/>
          </a:prstGeom>
          <a:noFill/>
        </p:spPr>
        <p:txBody>
          <a:bodyPr wrap="square">
            <a:spAutoFit/>
          </a:bodyPr>
          <a:lstStyle/>
          <a:p>
            <a:pPr algn="just"/>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number of patients for different specialties, age groups, and patient types (adult or child) over four years and several months. Each branch of the tree represents a specific year, month, or specialty. The numbers at the end of each branch indicate the number of patients in that category. For example, the branch for "2018 - January - </a:t>
            </a:r>
            <a:r>
              <a:rPr lang="en-US" sz="25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Anaesthetics</a:t>
            </a:r>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Adult - 16-64" shows that there were 1,607 adult patients aged 16-64 who received anesthesia services in January 2018</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reeform 4"/>
          <p:cNvSpPr/>
          <p:nvPr/>
        </p:nvSpPr>
        <p:spPr>
          <a:xfrm rot="16200000">
            <a:off x="7162800" y="38100"/>
            <a:ext cx="13639800" cy="11506200"/>
          </a:xfrm>
          <a:custGeom>
            <a:avLst/>
            <a:gdLst/>
            <a:ahLst/>
            <a:cxnLst/>
            <a:rect l="l" t="t" r="r" b="b"/>
            <a:pathLst>
              <a:path w="14293352" h="7796374">
                <a:moveTo>
                  <a:pt x="0" y="0"/>
                </a:moveTo>
                <a:lnTo>
                  <a:pt x="14293352" y="0"/>
                </a:lnTo>
                <a:lnTo>
                  <a:pt x="14293352" y="7796373"/>
                </a:lnTo>
                <a:lnTo>
                  <a:pt x="0" y="7796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501F79C6-52F0-4784-AA0F-EE4DF0A69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2324100"/>
            <a:ext cx="9726256" cy="78486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4" name="TextBox 13">
            <a:extLst>
              <a:ext uri="{FF2B5EF4-FFF2-40B4-BE49-F238E27FC236}">
                <a16:creationId xmlns:a16="http://schemas.microsoft.com/office/drawing/2014/main" id="{B3DF6FB0-E50A-4BC8-84F5-DA3DECF9B024}"/>
              </a:ext>
            </a:extLst>
          </p:cNvPr>
          <p:cNvSpPr txBox="1"/>
          <p:nvPr/>
        </p:nvSpPr>
        <p:spPr>
          <a:xfrm>
            <a:off x="3352800" y="647700"/>
            <a:ext cx="10213258" cy="1323439"/>
          </a:xfrm>
          <a:prstGeom prst="rect">
            <a:avLst/>
          </a:prstGeom>
          <a:noFill/>
        </p:spPr>
        <p:txBody>
          <a:bodyPr wrap="square">
            <a:spAutoFit/>
          </a:bodyPr>
          <a:lstStyle/>
          <a:p>
            <a:pPr marL="0" lvl="0" indent="0" algn="ctr">
              <a:lnSpc>
                <a:spcPts val="9600"/>
              </a:lnSpc>
              <a:spcBef>
                <a:spcPct val="0"/>
              </a:spcBef>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Data</a:t>
            </a:r>
            <a:r>
              <a:rPr lang="en-US" sz="8000" dirty="0">
                <a:latin typeface="Nourd"/>
                <a:ea typeface="Nourd"/>
                <a:cs typeface="Nourd"/>
                <a:sym typeface="Nourd"/>
              </a:rPr>
              <a:t> </a:t>
            </a: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Table</a:t>
            </a:r>
          </a:p>
        </p:txBody>
      </p:sp>
      <p:sp>
        <p:nvSpPr>
          <p:cNvPr id="7" name="TextBox 6">
            <a:extLst>
              <a:ext uri="{FF2B5EF4-FFF2-40B4-BE49-F238E27FC236}">
                <a16:creationId xmlns:a16="http://schemas.microsoft.com/office/drawing/2014/main" id="{5AF768F2-F97E-40BC-BE9F-3A2183B52431}"/>
              </a:ext>
            </a:extLst>
          </p:cNvPr>
          <p:cNvSpPr txBox="1"/>
          <p:nvPr/>
        </p:nvSpPr>
        <p:spPr>
          <a:xfrm>
            <a:off x="10373394" y="3173730"/>
            <a:ext cx="7152606" cy="3939540"/>
          </a:xfrm>
          <a:prstGeom prst="rect">
            <a:avLst/>
          </a:prstGeom>
          <a:noFill/>
        </p:spPr>
        <p:txBody>
          <a:bodyPr wrap="square">
            <a:spAutoFit/>
          </a:bodyPr>
          <a:lstStyle/>
          <a:p>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table shows the number of patients for different specialties, age groups, and patient types (adult or child) over four years (2018-2021). Each row represents a specific specialty, and each column represents a year. The numbers in the table indicate the number of patients in each category. For example, the cell at the intersection of the "Accident &amp; Emergency" row and the "2018" column shows that there were 70,39,216 patients in the Accident &amp; Emergency department in 2018.</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sp>
        <p:nvSpPr>
          <p:cNvPr id="2" name="TextBox 2"/>
          <p:cNvSpPr txBox="1"/>
          <p:nvPr/>
        </p:nvSpPr>
        <p:spPr>
          <a:xfrm>
            <a:off x="1457327" y="3570637"/>
            <a:ext cx="14709501" cy="2047875"/>
          </a:xfrm>
          <a:prstGeom prst="rect">
            <a:avLst/>
          </a:prstGeom>
        </p:spPr>
        <p:txBody>
          <a:bodyPr lIns="0" tIns="0" rIns="0" bIns="0" rtlCol="0" anchor="t">
            <a:spAutoFit/>
          </a:bodyPr>
          <a:lstStyle/>
          <a:p>
            <a:pPr algn="l">
              <a:lnSpc>
                <a:spcPts val="16173"/>
              </a:lnSpc>
            </a:pPr>
            <a:r>
              <a:rPr lang="en-US" sz="13478" dirty="0">
                <a:solidFill>
                  <a:srgbClr val="18BBCB"/>
                </a:solidFill>
                <a:latin typeface="Nourd Bold"/>
                <a:ea typeface="Nourd Bold"/>
                <a:cs typeface="Nourd Bold"/>
                <a:sym typeface="Nourd Bold"/>
              </a:rPr>
              <a:t>THANK YOU!</a:t>
            </a:r>
          </a:p>
        </p:txBody>
      </p:sp>
      <p:sp>
        <p:nvSpPr>
          <p:cNvPr id="4" name="Freeform 4"/>
          <p:cNvSpPr/>
          <p:nvPr/>
        </p:nvSpPr>
        <p:spPr>
          <a:xfrm rot="3621293">
            <a:off x="-1066751" y="6965495"/>
            <a:ext cx="11603935" cy="9705109"/>
          </a:xfrm>
          <a:custGeom>
            <a:avLst/>
            <a:gdLst/>
            <a:ahLst/>
            <a:cxnLst/>
            <a:rect l="l" t="t" r="r" b="b"/>
            <a:pathLst>
              <a:path w="11603935" h="9705109">
                <a:moveTo>
                  <a:pt x="0" y="0"/>
                </a:moveTo>
                <a:lnTo>
                  <a:pt x="11603935" y="0"/>
                </a:lnTo>
                <a:lnTo>
                  <a:pt x="11603935" y="9705109"/>
                </a:lnTo>
                <a:lnTo>
                  <a:pt x="0" y="9705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60805">
            <a:off x="-7488734" y="2625289"/>
            <a:ext cx="11603935" cy="9705109"/>
          </a:xfrm>
          <a:custGeom>
            <a:avLst/>
            <a:gdLst/>
            <a:ahLst/>
            <a:cxnLst/>
            <a:rect l="l" t="t" r="r" b="b"/>
            <a:pathLst>
              <a:path w="11603935" h="9705109">
                <a:moveTo>
                  <a:pt x="0" y="0"/>
                </a:moveTo>
                <a:lnTo>
                  <a:pt x="11603935" y="0"/>
                </a:lnTo>
                <a:lnTo>
                  <a:pt x="11603935" y="9705109"/>
                </a:lnTo>
                <a:lnTo>
                  <a:pt x="0" y="9705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1600" y="-2628900"/>
            <a:ext cx="8850759" cy="8850759"/>
          </a:xfrm>
          <a:custGeom>
            <a:avLst/>
            <a:gdLst/>
            <a:ahLst/>
            <a:cxnLst/>
            <a:rect l="l" t="t" r="r" b="b"/>
            <a:pathLst>
              <a:path w="8850759" h="8850759">
                <a:moveTo>
                  <a:pt x="0" y="0"/>
                </a:moveTo>
                <a:lnTo>
                  <a:pt x="8850759" y="0"/>
                </a:lnTo>
                <a:lnTo>
                  <a:pt x="8850759" y="8850759"/>
                </a:lnTo>
                <a:lnTo>
                  <a:pt x="0" y="8850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81100"/>
            <a:ext cx="18288000" cy="9296401"/>
          </a:xfrm>
          <a:custGeom>
            <a:avLst/>
            <a:gdLst/>
            <a:ahLst/>
            <a:cxnLst/>
            <a:rect l="l" t="t" r="r" b="b"/>
            <a:pathLst>
              <a:path w="18830664" h="14174355">
                <a:moveTo>
                  <a:pt x="0" y="0"/>
                </a:moveTo>
                <a:lnTo>
                  <a:pt x="18830664" y="0"/>
                </a:lnTo>
                <a:lnTo>
                  <a:pt x="18830664" y="14174354"/>
                </a:lnTo>
                <a:lnTo>
                  <a:pt x="0" y="14174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5" name="TextBox 27">
            <a:extLst>
              <a:ext uri="{FF2B5EF4-FFF2-40B4-BE49-F238E27FC236}">
                <a16:creationId xmlns:a16="http://schemas.microsoft.com/office/drawing/2014/main" id="{6BFE6294-92DB-426D-8B9E-88D0752E2763}"/>
              </a:ext>
            </a:extLst>
          </p:cNvPr>
          <p:cNvSpPr txBox="1"/>
          <p:nvPr/>
        </p:nvSpPr>
        <p:spPr>
          <a:xfrm>
            <a:off x="914400" y="647700"/>
            <a:ext cx="16230600" cy="883512"/>
          </a:xfrm>
          <a:prstGeom prst="rect">
            <a:avLst/>
          </a:prstGeom>
        </p:spPr>
        <p:txBody>
          <a:bodyPr lIns="0" tIns="0" rIns="0" bIns="0" rtlCol="0" anchor="t">
            <a:spAutoFit/>
          </a:bodyPr>
          <a:lstStyle/>
          <a:p>
            <a:pPr algn="ctr">
              <a:lnSpc>
                <a:spcPts val="6200"/>
              </a:lnSpc>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ea typeface="Nourd"/>
                <a:cs typeface="Nourd"/>
                <a:sym typeface="Nourd"/>
              </a:rPr>
              <a:t>Data</a:t>
            </a:r>
            <a:r>
              <a:rPr lang="en-US" sz="8500" dirty="0">
                <a:solidFill>
                  <a:srgbClr val="002060"/>
                </a:solidFill>
                <a:latin typeface="Arial Black" panose="020B0A04020102020204" pitchFamily="34" charset="0"/>
                <a:ea typeface="Nourd"/>
                <a:cs typeface="Nourd"/>
                <a:sym typeface="Nourd"/>
              </a:rPr>
              <a:t> </a:t>
            </a: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ea typeface="Nourd"/>
                <a:cs typeface="Nourd"/>
                <a:sym typeface="Nourd"/>
              </a:rPr>
              <a:t>Models</a:t>
            </a:r>
            <a:endParaRPr lang="en-US" sz="8500" dirty="0">
              <a:solidFill>
                <a:srgbClr val="002060"/>
              </a:solidFill>
              <a:latin typeface="Arial Black" panose="020B0A04020102020204" pitchFamily="34" charset="0"/>
              <a:ea typeface="Nourd"/>
              <a:cs typeface="Nourd"/>
              <a:sym typeface="Nourd"/>
            </a:endParaRPr>
          </a:p>
        </p:txBody>
      </p:sp>
      <p:pic>
        <p:nvPicPr>
          <p:cNvPr id="26" name="Picture 25">
            <a:extLst>
              <a:ext uri="{FF2B5EF4-FFF2-40B4-BE49-F238E27FC236}">
                <a16:creationId xmlns:a16="http://schemas.microsoft.com/office/drawing/2014/main" id="{B36AF09C-0BA8-4FA9-8339-A90930271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90" y="1714500"/>
            <a:ext cx="11889826" cy="810808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TextBox 2">
            <a:extLst>
              <a:ext uri="{FF2B5EF4-FFF2-40B4-BE49-F238E27FC236}">
                <a16:creationId xmlns:a16="http://schemas.microsoft.com/office/drawing/2014/main" id="{9873650C-C267-4AF4-A484-80879B8B046E}"/>
              </a:ext>
            </a:extLst>
          </p:cNvPr>
          <p:cNvSpPr txBox="1"/>
          <p:nvPr/>
        </p:nvSpPr>
        <p:spPr>
          <a:xfrm>
            <a:off x="12763500" y="3658643"/>
            <a:ext cx="4381500" cy="3554819"/>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diagram shows two connected data tables: "Hospital Data" and "Mapping Specialty." "Hospital Data" contains various hospital-related information like case types, specialties, and age profiles. "Mapping Specialty" provides a breakdown of specialties into groups.</a:t>
            </a:r>
            <a:endParaRPr lang="en-IN" sz="25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6EEEBF-259F-47E3-B77B-E161510091E2}"/>
              </a:ext>
            </a:extLst>
          </p:cNvPr>
          <p:cNvSpPr txBox="1"/>
          <p:nvPr/>
        </p:nvSpPr>
        <p:spPr>
          <a:xfrm>
            <a:off x="7696200" y="1866900"/>
            <a:ext cx="7772401" cy="707886"/>
          </a:xfrm>
          <a:prstGeom prst="rect">
            <a:avLst/>
          </a:prstGeom>
          <a:noFill/>
        </p:spPr>
        <p:txBody>
          <a:bodyPr wrap="square" rtlCol="0">
            <a:spAutoFit/>
          </a:bodyPr>
          <a:lstStyle/>
          <a:p>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modelling is process of </a:t>
            </a:r>
            <a:r>
              <a:rPr lang="en-IN"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analyzing</a:t>
            </a:r>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and defining data types and relationship between data in different table</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268125" y="-190500"/>
            <a:ext cx="18824250" cy="444937"/>
          </a:xfrm>
          <a:custGeom>
            <a:avLst/>
            <a:gdLst/>
            <a:ahLst/>
            <a:cxnLst/>
            <a:rect l="l" t="t" r="r" b="b"/>
            <a:pathLst>
              <a:path w="18824250" h="444937">
                <a:moveTo>
                  <a:pt x="0" y="0"/>
                </a:moveTo>
                <a:lnTo>
                  <a:pt x="18824250" y="0"/>
                </a:lnTo>
                <a:lnTo>
                  <a:pt x="18824250" y="444937"/>
                </a:lnTo>
                <a:lnTo>
                  <a:pt x="0" y="444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1" name="Picture 30">
            <a:extLst>
              <a:ext uri="{FF2B5EF4-FFF2-40B4-BE49-F238E27FC236}">
                <a16:creationId xmlns:a16="http://schemas.microsoft.com/office/drawing/2014/main" id="{700B1F6B-8E70-4895-AF26-F0C7D5036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97437"/>
            <a:ext cx="17983200" cy="876126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3" name="TextBox 32">
            <a:extLst>
              <a:ext uri="{FF2B5EF4-FFF2-40B4-BE49-F238E27FC236}">
                <a16:creationId xmlns:a16="http://schemas.microsoft.com/office/drawing/2014/main" id="{677219FE-D473-43B0-8B9C-B2AC2C5B736D}"/>
              </a:ext>
            </a:extLst>
          </p:cNvPr>
          <p:cNvSpPr txBox="1"/>
          <p:nvPr/>
        </p:nvSpPr>
        <p:spPr>
          <a:xfrm>
            <a:off x="1828800" y="451219"/>
            <a:ext cx="14249400" cy="975845"/>
          </a:xfrm>
          <a:prstGeom prst="rect">
            <a:avLst/>
          </a:prstGeom>
          <a:noFill/>
        </p:spPr>
        <p:txBody>
          <a:bodyPr wrap="square">
            <a:spAutoFit/>
          </a:bodyPr>
          <a:lstStyle/>
          <a:p>
            <a:pPr algn="ctr">
              <a:lnSpc>
                <a:spcPts val="6200"/>
              </a:lnSpc>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Dash</a:t>
            </a:r>
            <a:r>
              <a:rPr lang="en-US" sz="8500" dirty="0">
                <a:solidFill>
                  <a:srgbClr val="18BBCB"/>
                </a:solidFill>
                <a:latin typeface="Arial Black" panose="020B0A04020102020204" pitchFamily="34" charset="0"/>
                <a:ea typeface="Nourd"/>
                <a:cs typeface="Nourd"/>
                <a:sym typeface="Nourd"/>
              </a:rPr>
              <a:t> </a:t>
            </a: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Board</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2"/>
          <p:cNvGrpSpPr/>
          <p:nvPr/>
        </p:nvGrpSpPr>
        <p:grpSpPr>
          <a:xfrm>
            <a:off x="-22412" y="6086560"/>
            <a:ext cx="18288000" cy="4294315"/>
            <a:chOff x="0" y="0"/>
            <a:chExt cx="4816593" cy="1131013"/>
          </a:xfrm>
        </p:grpSpPr>
        <p:sp>
          <p:nvSpPr>
            <p:cNvPr id="3" name="Freeform 3"/>
            <p:cNvSpPr/>
            <p:nvPr/>
          </p:nvSpPr>
          <p:spPr>
            <a:xfrm>
              <a:off x="0" y="0"/>
              <a:ext cx="4816592" cy="1131013"/>
            </a:xfrm>
            <a:custGeom>
              <a:avLst/>
              <a:gdLst/>
              <a:ahLst/>
              <a:cxnLst/>
              <a:rect l="l" t="t" r="r" b="b"/>
              <a:pathLst>
                <a:path w="4816592" h="1131013">
                  <a:moveTo>
                    <a:pt x="0" y="0"/>
                  </a:moveTo>
                  <a:lnTo>
                    <a:pt x="4816592" y="0"/>
                  </a:lnTo>
                  <a:lnTo>
                    <a:pt x="4816592" y="1131013"/>
                  </a:lnTo>
                  <a:lnTo>
                    <a:pt x="0" y="1131013"/>
                  </a:lnTo>
                  <a:close/>
                </a:path>
              </a:pathLst>
            </a:custGeom>
            <a:solidFill>
              <a:srgbClr val="DCFAFA"/>
            </a:solidFill>
          </p:spPr>
        </p:sp>
        <p:sp>
          <p:nvSpPr>
            <p:cNvPr id="4" name="TextBox 4"/>
            <p:cNvSpPr txBox="1"/>
            <p:nvPr/>
          </p:nvSpPr>
          <p:spPr>
            <a:xfrm>
              <a:off x="0" y="-47625"/>
              <a:ext cx="4816593" cy="1178638"/>
            </a:xfrm>
            <a:prstGeom prst="rect">
              <a:avLst/>
            </a:prstGeom>
          </p:spPr>
          <p:txBody>
            <a:bodyPr lIns="50800" tIns="50800" rIns="50800" bIns="50800" rtlCol="0" anchor="ctr"/>
            <a:lstStyle/>
            <a:p>
              <a:pPr algn="ctr">
                <a:lnSpc>
                  <a:spcPts val="3359"/>
                </a:lnSpc>
              </a:pPr>
              <a:endParaRPr b="1" dirty="0"/>
            </a:p>
          </p:txBody>
        </p:sp>
      </p:grpSp>
      <p:grpSp>
        <p:nvGrpSpPr>
          <p:cNvPr id="5" name="Group 5"/>
          <p:cNvGrpSpPr/>
          <p:nvPr/>
        </p:nvGrpSpPr>
        <p:grpSpPr>
          <a:xfrm>
            <a:off x="0" y="44350"/>
            <a:ext cx="18288000" cy="5992685"/>
            <a:chOff x="0" y="0"/>
            <a:chExt cx="24384000" cy="7990247"/>
          </a:xfrm>
        </p:grpSpPr>
        <p:pic>
          <p:nvPicPr>
            <p:cNvPr id="6" name="Picture 6"/>
            <p:cNvPicPr>
              <a:picLocks noChangeAspect="1"/>
            </p:cNvPicPr>
            <p:nvPr/>
          </p:nvPicPr>
          <p:blipFill>
            <a:blip r:embed="rId3">
              <a:alphaModFix amt="44999"/>
            </a:blip>
            <a:srcRect t="36459" b="14357"/>
            <a:stretch>
              <a:fillRect/>
            </a:stretch>
          </p:blipFill>
          <p:spPr>
            <a:xfrm>
              <a:off x="0" y="0"/>
              <a:ext cx="24384000" cy="7990247"/>
            </a:xfrm>
            <a:prstGeom prst="rect">
              <a:avLst/>
            </a:prstGeom>
          </p:spPr>
        </p:pic>
      </p:grpSp>
      <p:grpSp>
        <p:nvGrpSpPr>
          <p:cNvPr id="22" name="Group 22"/>
          <p:cNvGrpSpPr/>
          <p:nvPr/>
        </p:nvGrpSpPr>
        <p:grpSpPr>
          <a:xfrm>
            <a:off x="1044821" y="7261765"/>
            <a:ext cx="4443029" cy="1050873"/>
            <a:chOff x="0" y="9525"/>
            <a:chExt cx="5924038" cy="1401165"/>
          </a:xfrm>
        </p:grpSpPr>
        <p:sp>
          <p:nvSpPr>
            <p:cNvPr id="23" name="TextBox 23"/>
            <p:cNvSpPr txBox="1"/>
            <p:nvPr/>
          </p:nvSpPr>
          <p:spPr>
            <a:xfrm>
              <a:off x="0" y="9525"/>
              <a:ext cx="5924038" cy="649751"/>
            </a:xfrm>
            <a:prstGeom prst="rect">
              <a:avLst/>
            </a:prstGeom>
          </p:spPr>
          <p:txBody>
            <a:bodyPr lIns="0" tIns="0" rIns="0" bIns="0" rtlCol="0" anchor="t">
              <a:spAutoFit/>
            </a:bodyPr>
            <a:lstStyle/>
            <a:p>
              <a:pPr marL="0" lvl="0" indent="0" algn="ctr">
                <a:lnSpc>
                  <a:spcPts val="3840"/>
                </a:lnSpc>
                <a:spcBef>
                  <a:spcPct val="0"/>
                </a:spcBef>
              </a:pPr>
              <a:endParaRPr lang="en-US" sz="3200" dirty="0">
                <a:solidFill>
                  <a:srgbClr val="18BBCB"/>
                </a:solidFill>
                <a:latin typeface="Nourd"/>
                <a:ea typeface="Nourd"/>
                <a:cs typeface="Nourd"/>
                <a:sym typeface="Nourd"/>
              </a:endParaRPr>
            </a:p>
          </p:txBody>
        </p:sp>
        <p:sp>
          <p:nvSpPr>
            <p:cNvPr id="24" name="TextBox 24"/>
            <p:cNvSpPr txBox="1"/>
            <p:nvPr/>
          </p:nvSpPr>
          <p:spPr>
            <a:xfrm>
              <a:off x="0" y="952615"/>
              <a:ext cx="5924038" cy="458075"/>
            </a:xfrm>
            <a:prstGeom prst="rect">
              <a:avLst/>
            </a:prstGeom>
          </p:spPr>
          <p:txBody>
            <a:bodyPr lIns="0" tIns="0" rIns="0" bIns="0" rtlCol="0" anchor="t">
              <a:spAutoFit/>
            </a:bodyPr>
            <a:lstStyle/>
            <a:p>
              <a:pPr algn="ctr">
                <a:lnSpc>
                  <a:spcPts val="2940"/>
                </a:lnSpc>
              </a:pPr>
              <a:endParaRPr lang="en-US" sz="2100" dirty="0">
                <a:solidFill>
                  <a:srgbClr val="545454"/>
                </a:solidFill>
                <a:latin typeface="Nourd"/>
                <a:ea typeface="Nourd"/>
                <a:cs typeface="Nourd"/>
                <a:sym typeface="Nourd"/>
              </a:endParaRPr>
            </a:p>
          </p:txBody>
        </p:sp>
      </p:grpSp>
      <p:sp>
        <p:nvSpPr>
          <p:cNvPr id="28" name="TextBox 28"/>
          <p:cNvSpPr txBox="1"/>
          <p:nvPr/>
        </p:nvSpPr>
        <p:spPr>
          <a:xfrm>
            <a:off x="738890" y="1166813"/>
            <a:ext cx="16810220" cy="1171575"/>
          </a:xfrm>
          <a:prstGeom prst="rect">
            <a:avLst/>
          </a:prstGeom>
        </p:spPr>
        <p:txBody>
          <a:bodyPr lIns="0" tIns="0" rIns="0" bIns="0" rtlCol="0" anchor="t">
            <a:spAutoFit/>
          </a:bodyPr>
          <a:lstStyle/>
          <a:p>
            <a:pPr marL="0" lvl="0" indent="0" algn="ctr">
              <a:lnSpc>
                <a:spcPts val="8924"/>
              </a:lnSpc>
              <a:spcBef>
                <a:spcPct val="0"/>
              </a:spcBef>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Key</a:t>
            </a:r>
            <a:r>
              <a:rPr lang="en-US" sz="8499" dirty="0">
                <a:solidFill>
                  <a:srgbClr val="FFFFFF"/>
                </a:solidFill>
                <a:latin typeface="Nourd"/>
                <a:ea typeface="Nourd"/>
                <a:cs typeface="Nourd"/>
                <a:sym typeface="Nourd"/>
              </a:rPr>
              <a:t> </a:t>
            </a: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Overview/Measures</a:t>
            </a:r>
          </a:p>
        </p:txBody>
      </p:sp>
      <p:pic>
        <p:nvPicPr>
          <p:cNvPr id="36" name="Picture 35">
            <a:extLst>
              <a:ext uri="{FF2B5EF4-FFF2-40B4-BE49-F238E27FC236}">
                <a16:creationId xmlns:a16="http://schemas.microsoft.com/office/drawing/2014/main" id="{CEA20715-59A1-4D35-ABEE-C0F2FA067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21" y="4179934"/>
            <a:ext cx="17196558" cy="302334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TextBox 7">
            <a:extLst>
              <a:ext uri="{FF2B5EF4-FFF2-40B4-BE49-F238E27FC236}">
                <a16:creationId xmlns:a16="http://schemas.microsoft.com/office/drawing/2014/main" id="{D50A3BDA-94D2-4624-9476-F5E4D0F3D888}"/>
              </a:ext>
            </a:extLst>
          </p:cNvPr>
          <p:cNvSpPr txBox="1"/>
          <p:nvPr/>
        </p:nvSpPr>
        <p:spPr>
          <a:xfrm>
            <a:off x="563650" y="7668690"/>
            <a:ext cx="3551150" cy="2554545"/>
          </a:xfrm>
          <a:prstGeom prst="rect">
            <a:avLst/>
          </a:prstGeom>
          <a:noFill/>
        </p:spPr>
        <p:txBody>
          <a:bodyPr wrap="square" rtlCol="0">
            <a:spAutoFit/>
          </a:bodyPr>
          <a:lstStyle>
            <a:defPPr>
              <a:defRPr lang="en-US"/>
            </a:defPPr>
            <a:lvl1pPr>
              <a:defRPr sz="25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defRPr>
            </a:lvl1pPr>
          </a:lstStyle>
          <a:p>
            <a:pPr algn="just"/>
            <a:r>
              <a:rPr lang="en-US" sz="2000" dirty="0"/>
              <a:t>Measure 1: Total Patients (25M)</a:t>
            </a:r>
          </a:p>
          <a:p>
            <a:pPr algn="just"/>
            <a:r>
              <a:rPr lang="en-US" sz="2000" dirty="0"/>
              <a:t>This measure shows the total number of patients, 25 million, handled by the system over a certain period. It represents the full volume of patients who received care across various specialties.</a:t>
            </a:r>
            <a:endParaRPr lang="en-IN" sz="2000" dirty="0"/>
          </a:p>
        </p:txBody>
      </p:sp>
      <p:sp>
        <p:nvSpPr>
          <p:cNvPr id="10" name="TextBox 9">
            <a:extLst>
              <a:ext uri="{FF2B5EF4-FFF2-40B4-BE49-F238E27FC236}">
                <a16:creationId xmlns:a16="http://schemas.microsoft.com/office/drawing/2014/main" id="{8CBC5754-4AC0-4E21-AD8D-FBA9A146C48E}"/>
              </a:ext>
            </a:extLst>
          </p:cNvPr>
          <p:cNvSpPr txBox="1"/>
          <p:nvPr/>
        </p:nvSpPr>
        <p:spPr>
          <a:xfrm flipH="1">
            <a:off x="4595971" y="7668690"/>
            <a:ext cx="3879485" cy="2246769"/>
          </a:xfrm>
          <a:prstGeom prst="rect">
            <a:avLst/>
          </a:prstGeom>
          <a:noFill/>
        </p:spPr>
        <p:txBody>
          <a:bodyPr wrap="square" rtlCol="0">
            <a:spAutoFit/>
          </a:bodyPr>
          <a:lstStyle>
            <a:defPPr>
              <a:defRPr lang="en-US"/>
            </a:defPPr>
            <a:lvl1pPr algn="just">
              <a:defRPr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defRPr>
            </a:lvl1pPr>
          </a:lstStyle>
          <a:p>
            <a:r>
              <a:rPr lang="en-US" dirty="0"/>
              <a:t>Measure 2: Average Patients (54)</a:t>
            </a:r>
          </a:p>
          <a:p>
            <a:r>
              <a:rPr lang="en-US" dirty="0"/>
              <a:t>The measure highlights the average number of patients, 54, reflecting an average patient load for a specific timeframe. It gives insight into typical patient numbers per day or per unit.</a:t>
            </a:r>
            <a:endParaRPr lang="en-IN" dirty="0"/>
          </a:p>
        </p:txBody>
      </p:sp>
      <p:sp>
        <p:nvSpPr>
          <p:cNvPr id="11" name="TextBox 10">
            <a:extLst>
              <a:ext uri="{FF2B5EF4-FFF2-40B4-BE49-F238E27FC236}">
                <a16:creationId xmlns:a16="http://schemas.microsoft.com/office/drawing/2014/main" id="{79CEC8B8-68C4-4C81-B3BA-BAC5580ECC99}"/>
              </a:ext>
            </a:extLst>
          </p:cNvPr>
          <p:cNvSpPr txBox="1"/>
          <p:nvPr/>
        </p:nvSpPr>
        <p:spPr>
          <a:xfrm flipH="1">
            <a:off x="9144000" y="7658815"/>
            <a:ext cx="2778173" cy="2246769"/>
          </a:xfrm>
          <a:prstGeom prst="rect">
            <a:avLst/>
          </a:prstGeom>
          <a:noFill/>
        </p:spPr>
        <p:txBody>
          <a:bodyPr wrap="square" rtlCol="0">
            <a:spAutoFit/>
          </a:bodyPr>
          <a:lstStyle/>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Measure 3: Regular Patients Per Quarter (8M).</a:t>
            </a:r>
          </a:p>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measure indicates the regular patient count per quarter, reaching 8 million.</a:t>
            </a:r>
            <a:endPar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04256E2-C615-4890-A1E0-66256D258062}"/>
              </a:ext>
            </a:extLst>
          </p:cNvPr>
          <p:cNvSpPr txBox="1"/>
          <p:nvPr/>
        </p:nvSpPr>
        <p:spPr>
          <a:xfrm flipH="1">
            <a:off x="13099659" y="7668690"/>
            <a:ext cx="2778173" cy="1938992"/>
          </a:xfrm>
          <a:prstGeom prst="rect">
            <a:avLst/>
          </a:prstGeom>
          <a:noFill/>
        </p:spPr>
        <p:txBody>
          <a:bodyPr wrap="square" rtlCol="0">
            <a:spAutoFit/>
          </a:bodyPr>
          <a:lstStyle/>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Measure 4: Past  Patients Per Quarter (8M).</a:t>
            </a:r>
          </a:p>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measure indicates the past patient count per quarter, reaching 2 million.</a:t>
            </a:r>
            <a:endPar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042037A-91F4-4CF4-A0A6-3168CEA1C1FE}"/>
              </a:ext>
            </a:extLst>
          </p:cNvPr>
          <p:cNvSpPr txBox="1"/>
          <p:nvPr/>
        </p:nvSpPr>
        <p:spPr>
          <a:xfrm>
            <a:off x="4114800" y="2455281"/>
            <a:ext cx="9359152" cy="861774"/>
          </a:xfrm>
          <a:prstGeom prst="rect">
            <a:avLst/>
          </a:prstGeom>
          <a:noFill/>
        </p:spPr>
        <p:txBody>
          <a:bodyPr wrap="square">
            <a:spAutoFit/>
          </a:bodyPr>
          <a:lstStyle/>
          <a:p>
            <a:r>
              <a:rPr lang="en-US" sz="2500" i="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Measures are used in Power BI </a:t>
            </a:r>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 perform calculations on data and create powerful data analysis .</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8125" y="-190500"/>
            <a:ext cx="18824250" cy="444937"/>
          </a:xfrm>
          <a:custGeom>
            <a:avLst/>
            <a:gdLst/>
            <a:ahLst/>
            <a:cxnLst/>
            <a:rect l="l" t="t" r="r" b="b"/>
            <a:pathLst>
              <a:path w="18824250" h="444937">
                <a:moveTo>
                  <a:pt x="0" y="0"/>
                </a:moveTo>
                <a:lnTo>
                  <a:pt x="18824250" y="0"/>
                </a:lnTo>
                <a:lnTo>
                  <a:pt x="18824250" y="444937"/>
                </a:lnTo>
                <a:lnTo>
                  <a:pt x="0" y="444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8181570" cy="10287000"/>
            <a:chOff x="0" y="0"/>
            <a:chExt cx="2154817" cy="2709333"/>
          </a:xfrm>
        </p:grpSpPr>
        <p:sp>
          <p:nvSpPr>
            <p:cNvPr id="4" name="Freeform 4"/>
            <p:cNvSpPr/>
            <p:nvPr/>
          </p:nvSpPr>
          <p:spPr>
            <a:xfrm>
              <a:off x="0" y="0"/>
              <a:ext cx="2154817" cy="2709333"/>
            </a:xfrm>
            <a:custGeom>
              <a:avLst/>
              <a:gdLst/>
              <a:ahLst/>
              <a:cxnLst/>
              <a:rect l="l" t="t" r="r" b="b"/>
              <a:pathLst>
                <a:path w="2154817" h="2709333">
                  <a:moveTo>
                    <a:pt x="0" y="0"/>
                  </a:moveTo>
                  <a:lnTo>
                    <a:pt x="2154817" y="0"/>
                  </a:lnTo>
                  <a:lnTo>
                    <a:pt x="2154817" y="2709333"/>
                  </a:lnTo>
                  <a:lnTo>
                    <a:pt x="0" y="2709333"/>
                  </a:lnTo>
                  <a:close/>
                </a:path>
              </a:pathLst>
            </a:custGeom>
            <a:solidFill>
              <a:srgbClr val="18BBCB"/>
            </a:solidFill>
          </p:spPr>
        </p:sp>
        <p:sp>
          <p:nvSpPr>
            <p:cNvPr id="5" name="TextBox 5"/>
            <p:cNvSpPr txBox="1"/>
            <p:nvPr/>
          </p:nvSpPr>
          <p:spPr>
            <a:xfrm>
              <a:off x="0" y="-47625"/>
              <a:ext cx="2154817" cy="2756958"/>
            </a:xfrm>
            <a:prstGeom prst="rect">
              <a:avLst/>
            </a:prstGeom>
          </p:spPr>
          <p:txBody>
            <a:bodyPr lIns="50800" tIns="50800" rIns="50800" bIns="50800" rtlCol="0" anchor="ctr"/>
            <a:lstStyle/>
            <a:p>
              <a:pPr algn="ctr">
                <a:lnSpc>
                  <a:spcPts val="3359"/>
                </a:lnSpc>
              </a:pPr>
              <a:endParaRPr dirty="0"/>
            </a:p>
          </p:txBody>
        </p:sp>
      </p:grpSp>
      <p:grpSp>
        <p:nvGrpSpPr>
          <p:cNvPr id="6" name="Group 6"/>
          <p:cNvGrpSpPr/>
          <p:nvPr/>
        </p:nvGrpSpPr>
        <p:grpSpPr>
          <a:xfrm>
            <a:off x="0" y="0"/>
            <a:ext cx="8181570" cy="10287000"/>
            <a:chOff x="0" y="0"/>
            <a:chExt cx="10908760" cy="13716000"/>
          </a:xfrm>
        </p:grpSpPr>
        <p:pic>
          <p:nvPicPr>
            <p:cNvPr id="7" name="Picture 7"/>
            <p:cNvPicPr>
              <a:picLocks noChangeAspect="1"/>
            </p:cNvPicPr>
            <p:nvPr/>
          </p:nvPicPr>
          <p:blipFill>
            <a:blip r:embed="rId4">
              <a:alphaModFix amt="35000"/>
            </a:blip>
            <a:srcRect t="8193" b="8193"/>
            <a:stretch>
              <a:fillRect/>
            </a:stretch>
          </p:blipFill>
          <p:spPr>
            <a:xfrm>
              <a:off x="0" y="0"/>
              <a:ext cx="10908760" cy="13716000"/>
            </a:xfrm>
            <a:prstGeom prst="rect">
              <a:avLst/>
            </a:prstGeom>
          </p:spPr>
        </p:pic>
      </p:grpSp>
      <p:sp>
        <p:nvSpPr>
          <p:cNvPr id="38" name="TextBox 37">
            <a:extLst>
              <a:ext uri="{FF2B5EF4-FFF2-40B4-BE49-F238E27FC236}">
                <a16:creationId xmlns:a16="http://schemas.microsoft.com/office/drawing/2014/main" id="{D2412D93-0708-4652-8C84-426C9E360933}"/>
              </a:ext>
            </a:extLst>
          </p:cNvPr>
          <p:cNvSpPr txBox="1"/>
          <p:nvPr/>
        </p:nvSpPr>
        <p:spPr>
          <a:xfrm>
            <a:off x="-381000" y="723900"/>
            <a:ext cx="9415462" cy="1233671"/>
          </a:xfrm>
          <a:prstGeom prst="rect">
            <a:avLst/>
          </a:prstGeom>
          <a:noFill/>
        </p:spPr>
        <p:txBody>
          <a:bodyPr wrap="square">
            <a:spAutoFit/>
          </a:bodyPr>
          <a:lstStyle/>
          <a:p>
            <a:pPr marL="0" lvl="0" indent="0" algn="ctr">
              <a:lnSpc>
                <a:spcPts val="8924"/>
              </a:lnSpc>
              <a:spcBef>
                <a:spcPct val="0"/>
              </a:spcBef>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Slicers</a:t>
            </a:r>
          </a:p>
        </p:txBody>
      </p:sp>
      <p:pic>
        <p:nvPicPr>
          <p:cNvPr id="40" name="Picture 39">
            <a:extLst>
              <a:ext uri="{FF2B5EF4-FFF2-40B4-BE49-F238E27FC236}">
                <a16:creationId xmlns:a16="http://schemas.microsoft.com/office/drawing/2014/main" id="{60155FD3-FF12-4DBE-91A3-8A463C406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540" y="571500"/>
            <a:ext cx="7577138" cy="2438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2" name="Picture 41">
            <a:extLst>
              <a:ext uri="{FF2B5EF4-FFF2-40B4-BE49-F238E27FC236}">
                <a16:creationId xmlns:a16="http://schemas.microsoft.com/office/drawing/2014/main" id="{E4309021-6E55-424C-A383-31AB222B08EB}"/>
              </a:ext>
            </a:extLst>
          </p:cNvPr>
          <p:cNvPicPr>
            <a:picLocks noChangeAspect="1"/>
          </p:cNvPicPr>
          <p:nvPr/>
        </p:nvPicPr>
        <p:blipFill rotWithShape="1">
          <a:blip r:embed="rId6">
            <a:extLst>
              <a:ext uri="{28A0092B-C50C-407E-A947-70E740481C1C}">
                <a14:useLocalDpi xmlns:a14="http://schemas.microsoft.com/office/drawing/2010/main" val="0"/>
              </a:ext>
            </a:extLst>
          </a:blip>
          <a:srcRect t="2934" b="53452"/>
          <a:stretch/>
        </p:blipFill>
        <p:spPr>
          <a:xfrm>
            <a:off x="9034462" y="3543299"/>
            <a:ext cx="3662768" cy="530301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5" name="Picture 44">
            <a:extLst>
              <a:ext uri="{FF2B5EF4-FFF2-40B4-BE49-F238E27FC236}">
                <a16:creationId xmlns:a16="http://schemas.microsoft.com/office/drawing/2014/main" id="{F1950245-28C1-43CB-A82C-B8467C0DD854}"/>
              </a:ext>
            </a:extLst>
          </p:cNvPr>
          <p:cNvPicPr>
            <a:picLocks noChangeAspect="1"/>
          </p:cNvPicPr>
          <p:nvPr/>
        </p:nvPicPr>
        <p:blipFill rotWithShape="1">
          <a:blip r:embed="rId6">
            <a:extLst>
              <a:ext uri="{28A0092B-C50C-407E-A947-70E740481C1C}">
                <a14:useLocalDpi xmlns:a14="http://schemas.microsoft.com/office/drawing/2010/main" val="0"/>
              </a:ext>
            </a:extLst>
          </a:blip>
          <a:srcRect t="50769"/>
          <a:stretch/>
        </p:blipFill>
        <p:spPr>
          <a:xfrm>
            <a:off x="13514263" y="3616614"/>
            <a:ext cx="3540946" cy="548640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TextBox 7">
            <a:extLst>
              <a:ext uri="{FF2B5EF4-FFF2-40B4-BE49-F238E27FC236}">
                <a16:creationId xmlns:a16="http://schemas.microsoft.com/office/drawing/2014/main" id="{91D7CCD0-8B37-454E-9CB6-4D41C9CB6C32}"/>
              </a:ext>
            </a:extLst>
          </p:cNvPr>
          <p:cNvSpPr txBox="1"/>
          <p:nvPr/>
        </p:nvSpPr>
        <p:spPr>
          <a:xfrm>
            <a:off x="1267233" y="1982933"/>
            <a:ext cx="5025458" cy="1246495"/>
          </a:xfrm>
          <a:prstGeom prst="rect">
            <a:avLst/>
          </a:prstGeom>
          <a:noFill/>
        </p:spPr>
        <p:txBody>
          <a:bodyPr wrap="square" rtlCol="0">
            <a:spAutoFit/>
          </a:bodyPr>
          <a:lstStyle/>
          <a:p>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Slicers in Power BI are interactive filters used to </a:t>
            </a:r>
            <a:r>
              <a:rPr lang="en-IN" sz="2500" b="0" i="0" dirty="0">
                <a:solidFill>
                  <a:schemeClr val="bg1"/>
                </a:solidFill>
                <a:effectLst/>
                <a:latin typeface="Times New Roman" panose="02020603050405020304" pitchFamily="18" charset="0"/>
                <a:cs typeface="Times New Roman" panose="02020603050405020304" pitchFamily="18" charset="0"/>
              </a:rPr>
              <a:t> </a:t>
            </a:r>
            <a:r>
              <a:rPr lang="en-IN" sz="2500" i="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filter</a:t>
            </a:r>
            <a:r>
              <a:rPr lang="en-IN" sz="2500" b="0" i="0" dirty="0">
                <a:solidFill>
                  <a:schemeClr val="bg1"/>
                </a:solidFill>
                <a:effectLst/>
                <a:latin typeface="Times New Roman" panose="02020603050405020304" pitchFamily="18" charset="0"/>
                <a:cs typeface="Times New Roman" panose="02020603050405020304" pitchFamily="18" charset="0"/>
              </a:rPr>
              <a:t> </a:t>
            </a:r>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in a report or dashboard.</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E7BC585-0D4A-4664-93CC-7A2E6EEEE7D6}"/>
              </a:ext>
            </a:extLst>
          </p:cNvPr>
          <p:cNvSpPr txBox="1"/>
          <p:nvPr/>
        </p:nvSpPr>
        <p:spPr>
          <a:xfrm>
            <a:off x="381000" y="3616614"/>
            <a:ext cx="6477000" cy="1246495"/>
          </a:xfrm>
          <a:prstGeom prst="rect">
            <a:avLst/>
          </a:prstGeom>
          <a:noFill/>
        </p:spPr>
        <p:txBody>
          <a:bodyPr wrap="square">
            <a:spAutoFit/>
          </a:bodyPr>
          <a:lstStyle/>
          <a:p>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Date Slicer:</a:t>
            </a:r>
            <a:b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Filters data based on a selected date range, </a:t>
            </a:r>
          </a:p>
          <a:p>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allowing users to focus on a specific time period.</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C77C9CC-8201-47FB-85EC-8B9CE305D477}"/>
              </a:ext>
            </a:extLst>
          </p:cNvPr>
          <p:cNvSpPr txBox="1"/>
          <p:nvPr/>
        </p:nvSpPr>
        <p:spPr>
          <a:xfrm>
            <a:off x="381000" y="5143500"/>
            <a:ext cx="6629400" cy="1246495"/>
          </a:xfrm>
          <a:prstGeom prst="rect">
            <a:avLst/>
          </a:prstGeom>
          <a:noFill/>
        </p:spPr>
        <p:txBody>
          <a:bodyPr wrap="square">
            <a:spAutoFit/>
          </a:bodyPr>
          <a:lstStyle/>
          <a:p>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Case Type Slicer:</a:t>
            </a:r>
            <a:b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Filters data by case types (Day Case, Inpatient, Outpatient) to analyze specific patient categories.</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770E090-E968-46F7-8642-45567CC6D9D0}"/>
              </a:ext>
            </a:extLst>
          </p:cNvPr>
          <p:cNvSpPr txBox="1"/>
          <p:nvPr/>
        </p:nvSpPr>
        <p:spPr>
          <a:xfrm>
            <a:off x="381000" y="6667892"/>
            <a:ext cx="7543800" cy="1246495"/>
          </a:xfrm>
          <a:prstGeom prst="rect">
            <a:avLst/>
          </a:prstGeom>
          <a:noFill/>
        </p:spPr>
        <p:txBody>
          <a:bodyPr wrap="square">
            <a:spAutoFit/>
          </a:bodyPr>
          <a:lstStyle/>
          <a:p>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Specialty Group Slicer:</a:t>
            </a:r>
            <a:b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Filters data by medical specialties (Blood, Bones, Brain, etc.) to examine specific treatment areas.</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Rectangle 2">
            <a:extLst>
              <a:ext uri="{FF2B5EF4-FFF2-40B4-BE49-F238E27FC236}">
                <a16:creationId xmlns:a16="http://schemas.microsoft.com/office/drawing/2014/main" id="{BF95B6E3-404F-478A-A388-DA83D3E90644}"/>
              </a:ext>
            </a:extLst>
          </p:cNvPr>
          <p:cNvSpPr>
            <a:spLocks noChangeArrowheads="1"/>
          </p:cNvSpPr>
          <p:nvPr/>
        </p:nvSpPr>
        <p:spPr bwMode="auto">
          <a:xfrm>
            <a:off x="381000" y="8132109"/>
            <a:ext cx="75438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normalizeH="0" baseline="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Age Profile Slicer:</a:t>
            </a:r>
            <a:br>
              <a:rPr kumimoji="0" lang="en-US" altLang="en-US" sz="2500" i="0" u="none" strike="noStrike" normalizeH="0" baseline="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kumimoji="0" lang="en-US" altLang="en-US" sz="2500" i="0" u="none" strike="noStrike" normalizeH="0" baseline="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Filters data by age groups (0-15, 16-64, 65+) to focus on different patient demographics.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i="0" u="none" strike="noStrike" normalizeH="0" baseline="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BBC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alphaModFix amt="32999"/>
            </a:blip>
            <a:srcRect t="40142" b="22310"/>
            <a:stretch>
              <a:fillRect/>
            </a:stretch>
          </p:blipFill>
          <p:spPr>
            <a:xfrm>
              <a:off x="0" y="0"/>
              <a:ext cx="24384000" cy="13716000"/>
            </a:xfrm>
            <a:prstGeom prst="rect">
              <a:avLst/>
            </a:prstGeom>
          </p:spPr>
        </p:pic>
      </p:grpSp>
      <p:sp>
        <p:nvSpPr>
          <p:cNvPr id="4" name="Freeform 4"/>
          <p:cNvSpPr/>
          <p:nvPr/>
        </p:nvSpPr>
        <p:spPr>
          <a:xfrm>
            <a:off x="13752656" y="-5057536"/>
            <a:ext cx="9070688" cy="9070688"/>
          </a:xfrm>
          <a:custGeom>
            <a:avLst/>
            <a:gdLst/>
            <a:ahLst/>
            <a:cxnLst/>
            <a:rect l="l" t="t" r="r" b="b"/>
            <a:pathLst>
              <a:path w="9070688" h="9070688">
                <a:moveTo>
                  <a:pt x="0" y="0"/>
                </a:moveTo>
                <a:lnTo>
                  <a:pt x="9070688" y="0"/>
                </a:lnTo>
                <a:lnTo>
                  <a:pt x="9070688" y="9070688"/>
                </a:lnTo>
                <a:lnTo>
                  <a:pt x="0" y="9070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5031842"/>
            <a:ext cx="18288000" cy="5255158"/>
            <a:chOff x="0" y="0"/>
            <a:chExt cx="29260800" cy="8229600"/>
          </a:xfrm>
        </p:grpSpPr>
        <p:sp>
          <p:nvSpPr>
            <p:cNvPr id="6" name="Freeform 6"/>
            <p:cNvSpPr/>
            <p:nvPr/>
          </p:nvSpPr>
          <p:spPr>
            <a:xfrm>
              <a:off x="0" y="0"/>
              <a:ext cx="14630400" cy="82296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630400" y="0"/>
              <a:ext cx="14630400" cy="82296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pic>
        <p:nvPicPr>
          <p:cNvPr id="11" name="Picture 10">
            <a:extLst>
              <a:ext uri="{FF2B5EF4-FFF2-40B4-BE49-F238E27FC236}">
                <a16:creationId xmlns:a16="http://schemas.microsoft.com/office/drawing/2014/main" id="{F9A7B10D-9806-4FFB-938D-BEF041FA8D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2705100"/>
            <a:ext cx="9220200" cy="61722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3" name="TextBox 12">
            <a:extLst>
              <a:ext uri="{FF2B5EF4-FFF2-40B4-BE49-F238E27FC236}">
                <a16:creationId xmlns:a16="http://schemas.microsoft.com/office/drawing/2014/main" id="{6F80E922-EB32-4806-B36F-70E9E9C962A9}"/>
              </a:ext>
            </a:extLst>
          </p:cNvPr>
          <p:cNvSpPr txBox="1"/>
          <p:nvPr/>
        </p:nvSpPr>
        <p:spPr>
          <a:xfrm>
            <a:off x="5464125" y="837261"/>
            <a:ext cx="12674736" cy="1233671"/>
          </a:xfrm>
          <a:prstGeom prst="rect">
            <a:avLst/>
          </a:prstGeom>
          <a:noFill/>
        </p:spPr>
        <p:txBody>
          <a:bodyPr wrap="square">
            <a:spAutoFit/>
          </a:bodyPr>
          <a:lstStyle/>
          <a:p>
            <a:pPr marL="0" lvl="0" indent="0" algn="ctr">
              <a:lnSpc>
                <a:spcPts val="8924"/>
              </a:lnSpc>
              <a:spcBef>
                <a:spcPct val="0"/>
              </a:spcBef>
            </a:pPr>
            <a:r>
              <a:rPr lang="en-US" sz="80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Stacked Column Chart</a:t>
            </a:r>
          </a:p>
        </p:txBody>
      </p:sp>
      <p:grpSp>
        <p:nvGrpSpPr>
          <p:cNvPr id="14" name="Group 7">
            <a:extLst>
              <a:ext uri="{FF2B5EF4-FFF2-40B4-BE49-F238E27FC236}">
                <a16:creationId xmlns:a16="http://schemas.microsoft.com/office/drawing/2014/main" id="{CC251EC8-77AF-4C64-9BC5-C8330C2CAB2E}"/>
              </a:ext>
            </a:extLst>
          </p:cNvPr>
          <p:cNvGrpSpPr/>
          <p:nvPr/>
        </p:nvGrpSpPr>
        <p:grpSpPr>
          <a:xfrm>
            <a:off x="3352800" y="333189"/>
            <a:ext cx="2004054" cy="2004054"/>
            <a:chOff x="0" y="0"/>
            <a:chExt cx="2672072" cy="2672072"/>
          </a:xfrm>
        </p:grpSpPr>
        <p:sp>
          <p:nvSpPr>
            <p:cNvPr id="15" name="Freeform 8">
              <a:extLst>
                <a:ext uri="{FF2B5EF4-FFF2-40B4-BE49-F238E27FC236}">
                  <a16:creationId xmlns:a16="http://schemas.microsoft.com/office/drawing/2014/main" id="{9DF6C818-A2F3-4178-9D9F-50D5434B9BA7}"/>
                </a:ext>
              </a:extLst>
            </p:cNvPr>
            <p:cNvSpPr/>
            <p:nvPr/>
          </p:nvSpPr>
          <p:spPr>
            <a:xfrm>
              <a:off x="0" y="0"/>
              <a:ext cx="2672072" cy="2672072"/>
            </a:xfrm>
            <a:custGeom>
              <a:avLst/>
              <a:gdLst/>
              <a:ahLst/>
              <a:cxnLst/>
              <a:rect l="l" t="t" r="r" b="b"/>
              <a:pathLst>
                <a:path w="2672072" h="2672072">
                  <a:moveTo>
                    <a:pt x="0" y="0"/>
                  </a:moveTo>
                  <a:lnTo>
                    <a:pt x="2672072" y="0"/>
                  </a:lnTo>
                  <a:lnTo>
                    <a:pt x="2672072" y="2672072"/>
                  </a:lnTo>
                  <a:lnTo>
                    <a:pt x="0" y="2672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9">
              <a:extLst>
                <a:ext uri="{FF2B5EF4-FFF2-40B4-BE49-F238E27FC236}">
                  <a16:creationId xmlns:a16="http://schemas.microsoft.com/office/drawing/2014/main" id="{80D4990C-8EDA-44CD-B969-A03186725EBA}"/>
                </a:ext>
              </a:extLst>
            </p:cNvPr>
            <p:cNvSpPr txBox="1"/>
            <p:nvPr/>
          </p:nvSpPr>
          <p:spPr>
            <a:xfrm>
              <a:off x="115319" y="729611"/>
              <a:ext cx="2289033"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ea typeface="Nourd"/>
                  <a:cs typeface="Nourd"/>
                  <a:sym typeface="Nourd"/>
                </a:rPr>
                <a:t>01</a:t>
              </a:r>
            </a:p>
          </p:txBody>
        </p:sp>
      </p:grpSp>
      <p:sp>
        <p:nvSpPr>
          <p:cNvPr id="17" name="TextBox 16">
            <a:extLst>
              <a:ext uri="{FF2B5EF4-FFF2-40B4-BE49-F238E27FC236}">
                <a16:creationId xmlns:a16="http://schemas.microsoft.com/office/drawing/2014/main" id="{D9C2F568-2C50-4126-9253-ED5A8A2B31A1}"/>
              </a:ext>
            </a:extLst>
          </p:cNvPr>
          <p:cNvSpPr txBox="1"/>
          <p:nvPr/>
        </p:nvSpPr>
        <p:spPr>
          <a:xfrm>
            <a:off x="10838728" y="3763507"/>
            <a:ext cx="6324600" cy="3554819"/>
          </a:xfrm>
          <a:prstGeom prst="rect">
            <a:avLst/>
          </a:prstGeom>
          <a:noFill/>
        </p:spPr>
        <p:txBody>
          <a:bodyPr wrap="square">
            <a:spAutoFit/>
          </a:bodyPr>
          <a:lstStyle/>
          <a:p>
            <a:pPr algn="just"/>
            <a:r>
              <a:rPr lang="en-US"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number of patients in different age groups for various medical specialties. The x-axis lists the specialties (Bones, ENT, Eyes, etc.), and the y-axis shows the number of patients. Each bar represents a specialty, and the different colors within each bar represent different age groups. For example, the blue part of a bar might represent patients aged 0-15.</a:t>
            </a:r>
            <a:endParaRPr lang="en-IN" sz="2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sp>
        <p:nvSpPr>
          <p:cNvPr id="3" name="Freeform 3"/>
          <p:cNvSpPr/>
          <p:nvPr/>
        </p:nvSpPr>
        <p:spPr>
          <a:xfrm>
            <a:off x="13752656" y="-5057536"/>
            <a:ext cx="9070688" cy="9070688"/>
          </a:xfrm>
          <a:custGeom>
            <a:avLst/>
            <a:gdLst/>
            <a:ahLst/>
            <a:cxnLst/>
            <a:rect l="l" t="t" r="r" b="b"/>
            <a:pathLst>
              <a:path w="9070688" h="9070688">
                <a:moveTo>
                  <a:pt x="0" y="0"/>
                </a:moveTo>
                <a:lnTo>
                  <a:pt x="9070688" y="0"/>
                </a:lnTo>
                <a:lnTo>
                  <a:pt x="9070688" y="9070688"/>
                </a:lnTo>
                <a:lnTo>
                  <a:pt x="0" y="9070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214591" y="596439"/>
            <a:ext cx="2004054" cy="2004054"/>
            <a:chOff x="0" y="0"/>
            <a:chExt cx="2672072" cy="2672072"/>
          </a:xfrm>
        </p:grpSpPr>
        <p:sp>
          <p:nvSpPr>
            <p:cNvPr id="8" name="Freeform 8"/>
            <p:cNvSpPr/>
            <p:nvPr/>
          </p:nvSpPr>
          <p:spPr>
            <a:xfrm>
              <a:off x="0" y="0"/>
              <a:ext cx="2672072" cy="2672072"/>
            </a:xfrm>
            <a:custGeom>
              <a:avLst/>
              <a:gdLst/>
              <a:ahLst/>
              <a:cxnLst/>
              <a:rect l="l" t="t" r="r" b="b"/>
              <a:pathLst>
                <a:path w="2672072" h="2672072">
                  <a:moveTo>
                    <a:pt x="0" y="0"/>
                  </a:moveTo>
                  <a:lnTo>
                    <a:pt x="2672072" y="0"/>
                  </a:lnTo>
                  <a:lnTo>
                    <a:pt x="2672072" y="2672072"/>
                  </a:lnTo>
                  <a:lnTo>
                    <a:pt x="0" y="26720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15319" y="729611"/>
              <a:ext cx="2289033" cy="1317625"/>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ea typeface="Nourd"/>
                  <a:cs typeface="Nourd"/>
                  <a:sym typeface="Nourd"/>
                </a:rPr>
                <a:t>02</a:t>
              </a:r>
            </a:p>
          </p:txBody>
        </p:sp>
      </p:grpSp>
      <p:sp>
        <p:nvSpPr>
          <p:cNvPr id="11" name="TextBox 11"/>
          <p:cNvSpPr txBox="1"/>
          <p:nvPr/>
        </p:nvSpPr>
        <p:spPr>
          <a:xfrm>
            <a:off x="5943600" y="982783"/>
            <a:ext cx="12344400" cy="1231106"/>
          </a:xfrm>
          <a:prstGeom prst="rect">
            <a:avLst/>
          </a:prstGeom>
        </p:spPr>
        <p:txBody>
          <a:bodyPr wrap="square" lIns="0" tIns="0" rIns="0" bIns="0" rtlCol="0" anchor="t">
            <a:spAutoFit/>
          </a:bodyPr>
          <a:lstStyle/>
          <a:p>
            <a:pPr marL="0" lvl="0" indent="0" algn="ctr">
              <a:lnSpc>
                <a:spcPts val="9600"/>
              </a:lnSpc>
              <a:spcBef>
                <a:spcPct val="0"/>
              </a:spcBef>
            </a:pPr>
            <a:r>
              <a:rPr lang="en-US" sz="8500" dirty="0">
                <a:ln w="0"/>
                <a:solidFill>
                  <a:srgbClr val="002060"/>
                </a:solidFill>
                <a:effectLst>
                  <a:outerShdw blurRad="38100" dist="19050" dir="2700000" algn="tl" rotWithShape="0">
                    <a:schemeClr val="dk1">
                      <a:alpha val="40000"/>
                    </a:schemeClr>
                  </a:outerShdw>
                </a:effectLst>
                <a:latin typeface="Arial Black" panose="020B0A04020102020204" pitchFamily="34" charset="0"/>
                <a:sym typeface="Nourd"/>
              </a:rPr>
              <a:t>Clustered Bar Chart</a:t>
            </a:r>
          </a:p>
        </p:txBody>
      </p:sp>
      <p:pic>
        <p:nvPicPr>
          <p:cNvPr id="16" name="Picture 15">
            <a:extLst>
              <a:ext uri="{FF2B5EF4-FFF2-40B4-BE49-F238E27FC236}">
                <a16:creationId xmlns:a16="http://schemas.microsoft.com/office/drawing/2014/main" id="{2C620B06-B0A7-4D83-B9B6-DB7C07852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3009900"/>
            <a:ext cx="9219600" cy="621039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TextBox 9">
            <a:extLst>
              <a:ext uri="{FF2B5EF4-FFF2-40B4-BE49-F238E27FC236}">
                <a16:creationId xmlns:a16="http://schemas.microsoft.com/office/drawing/2014/main" id="{99707942-7B70-4E76-A5AA-92E592C67894}"/>
              </a:ext>
            </a:extLst>
          </p:cNvPr>
          <p:cNvSpPr txBox="1"/>
          <p:nvPr/>
        </p:nvSpPr>
        <p:spPr>
          <a:xfrm>
            <a:off x="11277600" y="4013152"/>
            <a:ext cx="6400800" cy="3554819"/>
          </a:xfrm>
          <a:prstGeom prst="rect">
            <a:avLst/>
          </a:prstGeom>
          <a:noFill/>
        </p:spPr>
        <p:txBody>
          <a:bodyPr wrap="square">
            <a:spAutoFit/>
          </a:bodyPr>
          <a:lstStyle/>
          <a:p>
            <a:pPr algn="just"/>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number of patients in different age groups for various medical specialties. The x-axis lists the specialties (Orthopedics, Dermatology, etc.), and the y-axis shows the number of patients. Each bar represents a specialty, and the different colors within each bar represent different age groups. For example, the blue part of a bar might represent patients aged 0-15.</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BBCB"/>
        </a:solidFill>
        <a:effectLst/>
      </p:bgPr>
    </p:bg>
    <p:spTree>
      <p:nvGrpSpPr>
        <p:cNvPr id="1" name=""/>
        <p:cNvGrpSpPr/>
        <p:nvPr/>
      </p:nvGrpSpPr>
      <p:grpSpPr>
        <a:xfrm>
          <a:off x="0" y="0"/>
          <a:ext cx="0" cy="0"/>
          <a:chOff x="0" y="0"/>
          <a:chExt cx="0" cy="0"/>
        </a:xfrm>
      </p:grpSpPr>
      <p:grpSp>
        <p:nvGrpSpPr>
          <p:cNvPr id="2" name="Group 2"/>
          <p:cNvGrpSpPr/>
          <p:nvPr/>
        </p:nvGrpSpPr>
        <p:grpSpPr>
          <a:xfrm>
            <a:off x="-145677" y="1890933"/>
            <a:ext cx="18433677" cy="8651542"/>
            <a:chOff x="0" y="0"/>
            <a:chExt cx="4816593" cy="1707373"/>
          </a:xfrm>
        </p:grpSpPr>
        <p:sp>
          <p:nvSpPr>
            <p:cNvPr id="3" name="Freeform 3"/>
            <p:cNvSpPr/>
            <p:nvPr/>
          </p:nvSpPr>
          <p:spPr>
            <a:xfrm>
              <a:off x="0" y="0"/>
              <a:ext cx="4816592" cy="1707373"/>
            </a:xfrm>
            <a:custGeom>
              <a:avLst/>
              <a:gdLst/>
              <a:ahLst/>
              <a:cxnLst/>
              <a:rect l="l" t="t" r="r" b="b"/>
              <a:pathLst>
                <a:path w="4816592" h="1707373">
                  <a:moveTo>
                    <a:pt x="0" y="0"/>
                  </a:moveTo>
                  <a:lnTo>
                    <a:pt x="4816592" y="0"/>
                  </a:lnTo>
                  <a:lnTo>
                    <a:pt x="4816592" y="1707373"/>
                  </a:lnTo>
                  <a:lnTo>
                    <a:pt x="0" y="1707373"/>
                  </a:lnTo>
                  <a:close/>
                </a:path>
              </a:pathLst>
            </a:custGeom>
            <a:solidFill>
              <a:srgbClr val="DCFAFA"/>
            </a:solidFill>
          </p:spPr>
        </p:sp>
        <p:sp>
          <p:nvSpPr>
            <p:cNvPr id="4" name="TextBox 4"/>
            <p:cNvSpPr txBox="1"/>
            <p:nvPr/>
          </p:nvSpPr>
          <p:spPr>
            <a:xfrm>
              <a:off x="0" y="-47625"/>
              <a:ext cx="4816593" cy="1754998"/>
            </a:xfrm>
            <a:prstGeom prst="rect">
              <a:avLst/>
            </a:prstGeom>
          </p:spPr>
          <p:txBody>
            <a:bodyPr lIns="50800" tIns="50800" rIns="50800" bIns="50800" rtlCol="0" anchor="ctr"/>
            <a:lstStyle/>
            <a:p>
              <a:pPr>
                <a:lnSpc>
                  <a:spcPts val="3359"/>
                </a:lnSpc>
              </a:pPr>
              <a:endParaRPr dirty="0"/>
            </a:p>
          </p:txBody>
        </p:sp>
      </p:grpSp>
      <p:grpSp>
        <p:nvGrpSpPr>
          <p:cNvPr id="13" name="Group 13"/>
          <p:cNvGrpSpPr/>
          <p:nvPr/>
        </p:nvGrpSpPr>
        <p:grpSpPr>
          <a:xfrm>
            <a:off x="4129869" y="-79503"/>
            <a:ext cx="1905000" cy="1970436"/>
            <a:chOff x="0" y="0"/>
            <a:chExt cx="2672072" cy="2672072"/>
          </a:xfrm>
        </p:grpSpPr>
        <p:sp>
          <p:nvSpPr>
            <p:cNvPr id="14" name="Freeform 14"/>
            <p:cNvSpPr/>
            <p:nvPr/>
          </p:nvSpPr>
          <p:spPr>
            <a:xfrm>
              <a:off x="0" y="0"/>
              <a:ext cx="2672072" cy="2672072"/>
            </a:xfrm>
            <a:custGeom>
              <a:avLst/>
              <a:gdLst/>
              <a:ahLst/>
              <a:cxnLst/>
              <a:rect l="l" t="t" r="r" b="b"/>
              <a:pathLst>
                <a:path w="2672072" h="2672072">
                  <a:moveTo>
                    <a:pt x="0" y="0"/>
                  </a:moveTo>
                  <a:lnTo>
                    <a:pt x="2672072" y="0"/>
                  </a:lnTo>
                  <a:lnTo>
                    <a:pt x="2672072" y="2672072"/>
                  </a:lnTo>
                  <a:lnTo>
                    <a:pt x="0" y="2672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5" name="TextBox 15"/>
            <p:cNvSpPr txBox="1"/>
            <p:nvPr/>
          </p:nvSpPr>
          <p:spPr>
            <a:xfrm>
              <a:off x="253152" y="726436"/>
              <a:ext cx="2013367" cy="1314450"/>
            </a:xfrm>
            <a:prstGeom prst="rect">
              <a:avLst/>
            </a:prstGeom>
          </p:spPr>
          <p:txBody>
            <a:bodyPr lIns="0" tIns="0" rIns="0" bIns="0" rtlCol="0" anchor="t">
              <a:spAutoFit/>
            </a:bodyPr>
            <a:lstStyle/>
            <a:p>
              <a:pPr marL="0" lvl="0" indent="0" algn="ctr">
                <a:lnSpc>
                  <a:spcPts val="7349"/>
                </a:lnSpc>
                <a:spcBef>
                  <a:spcPct val="0"/>
                </a:spcBef>
              </a:pPr>
              <a:r>
                <a:rPr lang="en-US" sz="6999" u="none" dirty="0">
                  <a:solidFill>
                    <a:srgbClr val="18BBCB"/>
                  </a:solidFill>
                  <a:latin typeface="Nourd"/>
                  <a:ea typeface="Nourd"/>
                  <a:cs typeface="Nourd"/>
                  <a:sym typeface="Nourd"/>
                </a:rPr>
                <a:t>03</a:t>
              </a:r>
            </a:p>
          </p:txBody>
        </p:sp>
      </p:grpSp>
      <p:pic>
        <p:nvPicPr>
          <p:cNvPr id="17" name="Picture 16">
            <a:extLst>
              <a:ext uri="{FF2B5EF4-FFF2-40B4-BE49-F238E27FC236}">
                <a16:creationId xmlns:a16="http://schemas.microsoft.com/office/drawing/2014/main" id="{B4AC6E40-0279-4B7A-B8C1-0AE99E557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134" y="2178648"/>
            <a:ext cx="4662515" cy="420604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9" name="Picture 18">
            <a:extLst>
              <a:ext uri="{FF2B5EF4-FFF2-40B4-BE49-F238E27FC236}">
                <a16:creationId xmlns:a16="http://schemas.microsoft.com/office/drawing/2014/main" id="{BCD95597-AC55-4465-8824-5E0211BD7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869" y="2193950"/>
            <a:ext cx="4815302" cy="420604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4" name="TextBox 23">
            <a:extLst>
              <a:ext uri="{FF2B5EF4-FFF2-40B4-BE49-F238E27FC236}">
                <a16:creationId xmlns:a16="http://schemas.microsoft.com/office/drawing/2014/main" id="{FBB1DE9B-6DA4-4F7D-A64C-581C19B486DC}"/>
              </a:ext>
            </a:extLst>
          </p:cNvPr>
          <p:cNvSpPr txBox="1"/>
          <p:nvPr/>
        </p:nvSpPr>
        <p:spPr>
          <a:xfrm>
            <a:off x="5903807" y="349362"/>
            <a:ext cx="7591300" cy="1231106"/>
          </a:xfrm>
          <a:prstGeom prst="rect">
            <a:avLst/>
          </a:prstGeom>
        </p:spPr>
        <p:txBody>
          <a:bodyPr wrap="square" lIns="0" tIns="0" rIns="0" bIns="0" rtlCol="0" anchor="t">
            <a:spAutoFit/>
          </a:bodyPr>
          <a:lstStyle>
            <a:defPPr>
              <a:defRPr lang="en-US"/>
            </a:defPPr>
            <a:lvl1pPr lvl="0" indent="0" algn="ctr">
              <a:lnSpc>
                <a:spcPts val="9600"/>
              </a:lnSpc>
              <a:spcBef>
                <a:spcPct val="0"/>
              </a:spcBef>
              <a:defRPr sz="8500">
                <a:ln w="0"/>
                <a:solidFill>
                  <a:srgbClr val="002060"/>
                </a:solidFill>
                <a:effectLst>
                  <a:outerShdw blurRad="38100" dist="19050" dir="2700000" algn="tl" rotWithShape="0">
                    <a:schemeClr val="dk1">
                      <a:alpha val="40000"/>
                    </a:schemeClr>
                  </a:outerShdw>
                </a:effectLst>
                <a:latin typeface="Arial Black" panose="020B0A04020102020204" pitchFamily="34" charset="0"/>
              </a:defRPr>
            </a:lvl1pPr>
          </a:lstStyle>
          <a:p>
            <a:r>
              <a:rPr lang="en-US">
                <a:sym typeface="Nourd"/>
              </a:rPr>
              <a:t>Line Charts</a:t>
            </a:r>
            <a:endParaRPr lang="en-US" dirty="0">
              <a:sym typeface="Nourd"/>
            </a:endParaRPr>
          </a:p>
        </p:txBody>
      </p:sp>
      <p:sp>
        <p:nvSpPr>
          <p:cNvPr id="12" name="TextBox 11">
            <a:extLst>
              <a:ext uri="{FF2B5EF4-FFF2-40B4-BE49-F238E27FC236}">
                <a16:creationId xmlns:a16="http://schemas.microsoft.com/office/drawing/2014/main" id="{4372C757-0DE6-42C6-86B5-C68AC4CFB571}"/>
              </a:ext>
            </a:extLst>
          </p:cNvPr>
          <p:cNvSpPr txBox="1"/>
          <p:nvPr/>
        </p:nvSpPr>
        <p:spPr>
          <a:xfrm>
            <a:off x="484275" y="6691786"/>
            <a:ext cx="5239512" cy="3939540"/>
          </a:xfrm>
          <a:prstGeom prst="rect">
            <a:avLst/>
          </a:prstGeom>
          <a:noFill/>
        </p:spPr>
        <p:txBody>
          <a:bodyPr wrap="square">
            <a:spAutoFit/>
          </a:bodyPr>
          <a:lstStyle/>
          <a:p>
            <a:pPr algn="just"/>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number of day cases and inpatient cases over four years. The x-axis represents the years (2018-2021), and the y-axis represents the number of cases. The blue line represents day cases, and the orange line represents inpatient cases. The chart shows that the number of day cases and inpatient cases fluctuated over the years.</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C5B1C13-8498-4BF8-B0B9-51B001FCE368}"/>
              </a:ext>
            </a:extLst>
          </p:cNvPr>
          <p:cNvSpPr txBox="1"/>
          <p:nvPr/>
        </p:nvSpPr>
        <p:spPr>
          <a:xfrm>
            <a:off x="6243917" y="6818873"/>
            <a:ext cx="5153493" cy="2785378"/>
          </a:xfrm>
          <a:prstGeom prst="rect">
            <a:avLst/>
          </a:prstGeom>
          <a:noFill/>
        </p:spPr>
        <p:txBody>
          <a:bodyPr wrap="square">
            <a:spAutoFit/>
          </a:bodyPr>
          <a:lstStyle/>
          <a:p>
            <a:pPr algn="just"/>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number of outpatient cases over four years. The x-axis represents the years (2019-2021), and the y-axis represents the number of cases. The line shows that the number of outpatient cases increased each year.</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7F5CE00-3F3F-45E7-894C-F9A7EA44E473}"/>
              </a:ext>
            </a:extLst>
          </p:cNvPr>
          <p:cNvSpPr txBox="1"/>
          <p:nvPr/>
        </p:nvSpPr>
        <p:spPr>
          <a:xfrm>
            <a:off x="11702391" y="2806244"/>
            <a:ext cx="6370452" cy="1554272"/>
          </a:xfrm>
          <a:prstGeom prst="rect">
            <a:avLst/>
          </a:prstGeom>
          <a:noFill/>
        </p:spPr>
        <p:txBody>
          <a:bodyPr wrap="square">
            <a:spAutoFit/>
          </a:bodyPr>
          <a:lstStyle/>
          <a:p>
            <a:r>
              <a:rPr lang="en-US" sz="2000" i="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Day Case</a:t>
            </a:r>
          </a:p>
          <a:p>
            <a:r>
              <a:rPr lang="en-US" sz="2500" i="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day case is </a:t>
            </a:r>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patient who receives care or treatment in a hospital for a procedure and is released on the same day</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3CFB023-9405-43CF-B7C4-696F837CAE8A}"/>
              </a:ext>
            </a:extLst>
          </p:cNvPr>
          <p:cNvSpPr txBox="1"/>
          <p:nvPr/>
        </p:nvSpPr>
        <p:spPr>
          <a:xfrm>
            <a:off x="11702390" y="4498799"/>
            <a:ext cx="6370452" cy="1554272"/>
          </a:xfrm>
          <a:prstGeom prst="rect">
            <a:avLst/>
          </a:prstGeom>
          <a:noFill/>
        </p:spPr>
        <p:txBody>
          <a:bodyPr wrap="square">
            <a:spAutoFit/>
          </a:bodyPr>
          <a:lstStyle/>
          <a:p>
            <a:r>
              <a:rPr lang="en-US" sz="2000" b="1"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Inpatient</a:t>
            </a:r>
          </a:p>
          <a:p>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person who goes into hospital  to receive medical care and stays there one or more nights while they are being treated.</a:t>
            </a:r>
          </a:p>
        </p:txBody>
      </p:sp>
      <p:sp>
        <p:nvSpPr>
          <p:cNvPr id="21" name="TextBox 20">
            <a:extLst>
              <a:ext uri="{FF2B5EF4-FFF2-40B4-BE49-F238E27FC236}">
                <a16:creationId xmlns:a16="http://schemas.microsoft.com/office/drawing/2014/main" id="{99E16001-C778-4593-B2C9-C4D99E9BDC86}"/>
              </a:ext>
            </a:extLst>
          </p:cNvPr>
          <p:cNvSpPr txBox="1"/>
          <p:nvPr/>
        </p:nvSpPr>
        <p:spPr>
          <a:xfrm>
            <a:off x="11702386" y="6203183"/>
            <a:ext cx="6065480" cy="1169551"/>
          </a:xfrm>
          <a:prstGeom prst="rect">
            <a:avLst/>
          </a:prstGeom>
          <a:noFill/>
        </p:spPr>
        <p:txBody>
          <a:bodyPr wrap="square">
            <a:spAutoFit/>
          </a:bodyPr>
          <a:lstStyle/>
          <a:p>
            <a:r>
              <a:rPr lang="en-IN" sz="20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Outpatient</a:t>
            </a:r>
          </a:p>
          <a:p>
            <a:r>
              <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person who goes to a hospital for treatment, but who does not stay any nights there</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a:off x="0" y="-136008"/>
            <a:ext cx="12877800" cy="10287000"/>
          </a:xfrm>
          <a:custGeom>
            <a:avLst/>
            <a:gdLst/>
            <a:ahLst/>
            <a:cxnLst/>
            <a:rect l="l" t="t" r="r" b="b"/>
            <a:pathLst>
              <a:path w="10731554" h="10731554">
                <a:moveTo>
                  <a:pt x="0" y="0"/>
                </a:moveTo>
                <a:lnTo>
                  <a:pt x="10731554" y="0"/>
                </a:lnTo>
                <a:lnTo>
                  <a:pt x="10731554" y="10731554"/>
                </a:lnTo>
                <a:lnTo>
                  <a:pt x="0" y="10731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01" name="Picture 100">
            <a:extLst>
              <a:ext uri="{FF2B5EF4-FFF2-40B4-BE49-F238E27FC236}">
                <a16:creationId xmlns:a16="http://schemas.microsoft.com/office/drawing/2014/main" id="{C61675D3-4385-425C-829C-8DBEF369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2705100"/>
            <a:ext cx="9219600" cy="7151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grpSp>
        <p:nvGrpSpPr>
          <p:cNvPr id="102" name="Group 13">
            <a:extLst>
              <a:ext uri="{FF2B5EF4-FFF2-40B4-BE49-F238E27FC236}">
                <a16:creationId xmlns:a16="http://schemas.microsoft.com/office/drawing/2014/main" id="{E96CCD5E-B3D3-4F2F-80F7-4717731BB9FF}"/>
              </a:ext>
            </a:extLst>
          </p:cNvPr>
          <p:cNvGrpSpPr/>
          <p:nvPr/>
        </p:nvGrpSpPr>
        <p:grpSpPr>
          <a:xfrm>
            <a:off x="2895600" y="221721"/>
            <a:ext cx="2004054" cy="2004054"/>
            <a:chOff x="0" y="0"/>
            <a:chExt cx="2672072" cy="2672072"/>
          </a:xfrm>
        </p:grpSpPr>
        <p:sp>
          <p:nvSpPr>
            <p:cNvPr id="103" name="Freeform 14">
              <a:extLst>
                <a:ext uri="{FF2B5EF4-FFF2-40B4-BE49-F238E27FC236}">
                  <a16:creationId xmlns:a16="http://schemas.microsoft.com/office/drawing/2014/main" id="{1D1C3AC6-9465-48F1-8CD4-B1B3D464AE13}"/>
                </a:ext>
              </a:extLst>
            </p:cNvPr>
            <p:cNvSpPr/>
            <p:nvPr/>
          </p:nvSpPr>
          <p:spPr>
            <a:xfrm>
              <a:off x="0" y="0"/>
              <a:ext cx="2672072" cy="2672072"/>
            </a:xfrm>
            <a:custGeom>
              <a:avLst/>
              <a:gdLst/>
              <a:ahLst/>
              <a:cxnLst/>
              <a:rect l="l" t="t" r="r" b="b"/>
              <a:pathLst>
                <a:path w="2672072" h="2672072">
                  <a:moveTo>
                    <a:pt x="0" y="0"/>
                  </a:moveTo>
                  <a:lnTo>
                    <a:pt x="2672072" y="0"/>
                  </a:lnTo>
                  <a:lnTo>
                    <a:pt x="2672072" y="2672072"/>
                  </a:lnTo>
                  <a:lnTo>
                    <a:pt x="0" y="26720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04" name="TextBox 15">
              <a:extLst>
                <a:ext uri="{FF2B5EF4-FFF2-40B4-BE49-F238E27FC236}">
                  <a16:creationId xmlns:a16="http://schemas.microsoft.com/office/drawing/2014/main" id="{037AD6B8-E8E9-400B-9C4C-475FC649D4EA}"/>
                </a:ext>
              </a:extLst>
            </p:cNvPr>
            <p:cNvSpPr txBox="1"/>
            <p:nvPr/>
          </p:nvSpPr>
          <p:spPr>
            <a:xfrm>
              <a:off x="253152" y="726436"/>
              <a:ext cx="2013367" cy="1248205"/>
            </a:xfrm>
            <a:prstGeom prst="rect">
              <a:avLst/>
            </a:prstGeom>
          </p:spPr>
          <p:txBody>
            <a:bodyPr lIns="0" tIns="0" rIns="0" bIns="0" rtlCol="0" anchor="t">
              <a:spAutoFit/>
            </a:bodyPr>
            <a:lstStyle/>
            <a:p>
              <a:pPr marL="0" lvl="0" indent="0" algn="ctr">
                <a:lnSpc>
                  <a:spcPts val="7349"/>
                </a:lnSpc>
                <a:spcBef>
                  <a:spcPct val="0"/>
                </a:spcBef>
              </a:pPr>
              <a:r>
                <a:rPr lang="en-US" sz="6999" u="none" dirty="0">
                  <a:solidFill>
                    <a:srgbClr val="18BBCB"/>
                  </a:solidFill>
                  <a:latin typeface="Nourd"/>
                  <a:ea typeface="Nourd"/>
                  <a:cs typeface="Nourd"/>
                  <a:sym typeface="Nourd"/>
                </a:rPr>
                <a:t>04</a:t>
              </a:r>
            </a:p>
          </p:txBody>
        </p:sp>
      </p:grpSp>
      <p:sp>
        <p:nvSpPr>
          <p:cNvPr id="106" name="TextBox 105">
            <a:extLst>
              <a:ext uri="{FF2B5EF4-FFF2-40B4-BE49-F238E27FC236}">
                <a16:creationId xmlns:a16="http://schemas.microsoft.com/office/drawing/2014/main" id="{7FC2A006-FE0D-4067-B4E2-EA510AC6EFCF}"/>
              </a:ext>
            </a:extLst>
          </p:cNvPr>
          <p:cNvSpPr txBox="1"/>
          <p:nvPr/>
        </p:nvSpPr>
        <p:spPr>
          <a:xfrm>
            <a:off x="4114800" y="570707"/>
            <a:ext cx="9144000" cy="1323439"/>
          </a:xfrm>
          <a:prstGeom prst="rect">
            <a:avLst/>
          </a:prstGeom>
        </p:spPr>
        <p:txBody>
          <a:bodyPr wrap="square" lIns="0" tIns="0" rIns="0" bIns="0" rtlCol="0" anchor="t">
            <a:spAutoFit/>
          </a:bodyPr>
          <a:lstStyle>
            <a:defPPr>
              <a:defRPr lang="en-US"/>
            </a:defPPr>
            <a:lvl1pPr lvl="0" indent="0" algn="ctr">
              <a:lnSpc>
                <a:spcPts val="9600"/>
              </a:lnSpc>
              <a:spcBef>
                <a:spcPct val="0"/>
              </a:spcBef>
              <a:defRPr sz="8500">
                <a:ln w="0"/>
                <a:solidFill>
                  <a:srgbClr val="002060"/>
                </a:solidFill>
                <a:effectLst>
                  <a:outerShdw blurRad="38100" dist="19050" dir="2700000" algn="tl" rotWithShape="0">
                    <a:schemeClr val="dk1">
                      <a:alpha val="40000"/>
                    </a:schemeClr>
                  </a:outerShdw>
                </a:effectLst>
                <a:latin typeface="Arial Black" panose="020B0A04020102020204" pitchFamily="34" charset="0"/>
              </a:defRPr>
            </a:lvl1pPr>
          </a:lstStyle>
          <a:p>
            <a:r>
              <a:rPr lang="en-US" dirty="0">
                <a:sym typeface="Nourd"/>
              </a:rPr>
              <a:t>Donut Chart</a:t>
            </a:r>
          </a:p>
        </p:txBody>
      </p:sp>
      <p:sp>
        <p:nvSpPr>
          <p:cNvPr id="9" name="TextBox 8">
            <a:extLst>
              <a:ext uri="{FF2B5EF4-FFF2-40B4-BE49-F238E27FC236}">
                <a16:creationId xmlns:a16="http://schemas.microsoft.com/office/drawing/2014/main" id="{5F3529FB-FDDC-4CCA-9D0E-513134DD7B09}"/>
              </a:ext>
            </a:extLst>
          </p:cNvPr>
          <p:cNvSpPr txBox="1"/>
          <p:nvPr/>
        </p:nvSpPr>
        <p:spPr>
          <a:xfrm>
            <a:off x="11915057" y="3924300"/>
            <a:ext cx="5410200" cy="2785378"/>
          </a:xfrm>
          <a:prstGeom prst="rect">
            <a:avLst/>
          </a:prstGeom>
          <a:noFill/>
        </p:spPr>
        <p:txBody>
          <a:bodyPr wrap="square">
            <a:spAutoFit/>
          </a:bodyPr>
          <a:lstStyle/>
          <a:p>
            <a:pPr algn="just"/>
            <a:r>
              <a:rPr lang="en-US"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chart shows the distribution of patients by age group. The yellow section represents adults, and the blue section represents children. The chart shows that most patients are adults (86%), while a smaller percentage are children (14%).</a:t>
            </a:r>
            <a:endParaRPr lang="en-IN" sz="2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395</TotalTime>
  <Words>920</Words>
  <Application>Microsoft Office PowerPoint</Application>
  <PresentationFormat>Custom</PresentationFormat>
  <Paragraphs>49</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Nourd</vt:lpstr>
      <vt:lpstr>Arial</vt:lpstr>
      <vt:lpstr>Times New Roman</vt:lpstr>
      <vt:lpstr>Nourd Bold</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and White Gradient Modern Healthcare Business Professional Medical Center Presentation</dc:title>
  <dc:creator>Dipali</dc:creator>
  <cp:lastModifiedBy>Dipali Agrawal</cp:lastModifiedBy>
  <cp:revision>40</cp:revision>
  <dcterms:created xsi:type="dcterms:W3CDTF">2006-08-16T00:00:00Z</dcterms:created>
  <dcterms:modified xsi:type="dcterms:W3CDTF">2024-10-15T07:21:52Z</dcterms:modified>
  <dc:identifier>DAGTiUS6j5E</dc:identifier>
</cp:coreProperties>
</file>